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71" r:id="rId5"/>
    <p:sldId id="270" r:id="rId6"/>
    <p:sldId id="272" r:id="rId7"/>
    <p:sldId id="278" r:id="rId8"/>
    <p:sldId id="269" r:id="rId9"/>
    <p:sldId id="273" r:id="rId10"/>
    <p:sldId id="286" r:id="rId11"/>
    <p:sldId id="279" r:id="rId12"/>
    <p:sldId id="280" r:id="rId13"/>
    <p:sldId id="281" r:id="rId14"/>
    <p:sldId id="259" r:id="rId15"/>
    <p:sldId id="263" r:id="rId16"/>
    <p:sldId id="264" r:id="rId17"/>
    <p:sldId id="265" r:id="rId18"/>
    <p:sldId id="266" r:id="rId19"/>
    <p:sldId id="267" r:id="rId20"/>
    <p:sldId id="268" r:id="rId21"/>
    <p:sldId id="284" r:id="rId22"/>
    <p:sldId id="282" r:id="rId23"/>
    <p:sldId id="261" r:id="rId24"/>
    <p:sldId id="283"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726" autoAdjust="0"/>
  </p:normalViewPr>
  <p:slideViewPr>
    <p:cSldViewPr snapToGrid="0">
      <p:cViewPr>
        <p:scale>
          <a:sx n="100" d="100"/>
          <a:sy n="100" d="100"/>
        </p:scale>
        <p:origin x="-1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2C970-B0F1-4D2B-BCF2-90FA04FE508E}" type="datetimeFigureOut">
              <a:rPr lang="en-GB" smtClean="0"/>
              <a:t>04/07/2025</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AC8CC-1CF4-45C1-9E12-386E12DEB33A}" type="slidenum">
              <a:rPr lang="en-GB" smtClean="0"/>
              <a:t>‹Nº›</a:t>
            </a:fld>
            <a:endParaRPr lang="en-GB"/>
          </a:p>
        </p:txBody>
      </p:sp>
    </p:spTree>
    <p:extLst>
      <p:ext uri="{BB962C8B-B14F-4D97-AF65-F5344CB8AC3E}">
        <p14:creationId xmlns:p14="http://schemas.microsoft.com/office/powerpoint/2010/main" val="2409580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530AC8CC-1CF4-45C1-9E12-386E12DEB33A}" type="slidenum">
              <a:rPr lang="en-GB" smtClean="0"/>
              <a:t>3</a:t>
            </a:fld>
            <a:endParaRPr lang="en-GB"/>
          </a:p>
        </p:txBody>
      </p:sp>
    </p:spTree>
    <p:extLst>
      <p:ext uri="{BB962C8B-B14F-4D97-AF65-F5344CB8AC3E}">
        <p14:creationId xmlns:p14="http://schemas.microsoft.com/office/powerpoint/2010/main" val="223706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1200" b="0" i="0" kern="1200" dirty="0">
                <a:solidFill>
                  <a:schemeClr val="tx1"/>
                </a:solidFill>
                <a:effectLst/>
                <a:latin typeface="+mn-lt"/>
                <a:ea typeface="+mn-ea"/>
                <a:cs typeface="+mn-cs"/>
              </a:rPr>
              <a:t>Why would we choose to have ligands with molecular weights between 300 and 800? We are interested in molecules that are large enough to bind to and fill up the active site of trypsin. Small molecules with molecular weights less than 300 are likely to be individual ions (K</a:t>
            </a:r>
            <a:r>
              <a:rPr lang="en-GB" sz="1200" b="0" i="0" kern="1200" baseline="300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 or Na</a:t>
            </a:r>
            <a:r>
              <a:rPr lang="en-GB" sz="1200" b="0" i="0" kern="1200" baseline="300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 Molecules with molecular weights greater than 800 will fill more than the active site of an enzyme.</a:t>
            </a:r>
            <a:endParaRPr lang="en-GB" dirty="0"/>
          </a:p>
        </p:txBody>
      </p:sp>
      <p:sp>
        <p:nvSpPr>
          <p:cNvPr id="4" name="Marcador de número de diapositiva 3"/>
          <p:cNvSpPr>
            <a:spLocks noGrp="1"/>
          </p:cNvSpPr>
          <p:nvPr>
            <p:ph type="sldNum" sz="quarter" idx="5"/>
          </p:nvPr>
        </p:nvSpPr>
        <p:spPr/>
        <p:txBody>
          <a:bodyPr/>
          <a:lstStyle/>
          <a:p>
            <a:fld id="{530AC8CC-1CF4-45C1-9E12-386E12DEB33A}" type="slidenum">
              <a:rPr lang="en-GB" smtClean="0"/>
              <a:t>5</a:t>
            </a:fld>
            <a:endParaRPr lang="en-GB"/>
          </a:p>
        </p:txBody>
      </p:sp>
    </p:spTree>
    <p:extLst>
      <p:ext uri="{BB962C8B-B14F-4D97-AF65-F5344CB8AC3E}">
        <p14:creationId xmlns:p14="http://schemas.microsoft.com/office/powerpoint/2010/main" val="2582037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 </a:t>
            </a:r>
            <a:r>
              <a:rPr lang="es-ES" dirty="0" err="1"/>
              <a:t>runs</a:t>
            </a:r>
            <a:r>
              <a:rPr lang="es-ES" dirty="0"/>
              <a:t> module as a script </a:t>
            </a:r>
            <a:r>
              <a:rPr lang="es-ES" dirty="0" err="1"/>
              <a:t>from</a:t>
            </a:r>
            <a:r>
              <a:rPr lang="es-ES" dirty="0"/>
              <a:t> </a:t>
            </a:r>
            <a:r>
              <a:rPr lang="es-ES" dirty="0" err="1"/>
              <a:t>the</a:t>
            </a:r>
            <a:r>
              <a:rPr lang="es-ES" dirty="0"/>
              <a:t> Shell </a:t>
            </a:r>
            <a:r>
              <a:rPr lang="es-ES" dirty="0" err="1"/>
              <a:t>within</a:t>
            </a:r>
            <a:r>
              <a:rPr lang="es-ES" dirty="0"/>
              <a:t> a notebook as pbd2pqr </a:t>
            </a:r>
            <a:r>
              <a:rPr lang="es-ES" dirty="0" err="1"/>
              <a:t>was</a:t>
            </a:r>
            <a:r>
              <a:rPr lang="es-ES" dirty="0"/>
              <a:t> </a:t>
            </a:r>
            <a:r>
              <a:rPr lang="es-ES" dirty="0" err="1"/>
              <a:t>correctly</a:t>
            </a:r>
            <a:r>
              <a:rPr lang="es-ES" dirty="0"/>
              <a:t> </a:t>
            </a:r>
            <a:r>
              <a:rPr lang="es-ES" dirty="0" err="1"/>
              <a:t>installed</a:t>
            </a:r>
            <a:endParaRPr lang="en-GB" dirty="0"/>
          </a:p>
        </p:txBody>
      </p:sp>
      <p:sp>
        <p:nvSpPr>
          <p:cNvPr id="4" name="Marcador de número de diapositiva 3"/>
          <p:cNvSpPr>
            <a:spLocks noGrp="1"/>
          </p:cNvSpPr>
          <p:nvPr>
            <p:ph type="sldNum" sz="quarter" idx="5"/>
          </p:nvPr>
        </p:nvSpPr>
        <p:spPr/>
        <p:txBody>
          <a:bodyPr/>
          <a:lstStyle/>
          <a:p>
            <a:fld id="{530AC8CC-1CF4-45C1-9E12-386E12DEB33A}" type="slidenum">
              <a:rPr lang="en-GB" smtClean="0"/>
              <a:t>7</a:t>
            </a:fld>
            <a:endParaRPr lang="en-GB"/>
          </a:p>
        </p:txBody>
      </p:sp>
    </p:spTree>
    <p:extLst>
      <p:ext uri="{BB962C8B-B14F-4D97-AF65-F5344CB8AC3E}">
        <p14:creationId xmlns:p14="http://schemas.microsoft.com/office/powerpoint/2010/main" val="272289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530AC8CC-1CF4-45C1-9E12-386E12DEB33A}" type="slidenum">
              <a:rPr lang="en-GB" smtClean="0"/>
              <a:t>8</a:t>
            </a:fld>
            <a:endParaRPr lang="en-GB"/>
          </a:p>
        </p:txBody>
      </p:sp>
    </p:spTree>
    <p:extLst>
      <p:ext uri="{BB962C8B-B14F-4D97-AF65-F5344CB8AC3E}">
        <p14:creationId xmlns:p14="http://schemas.microsoft.com/office/powerpoint/2010/main" val="400284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D836E-C192-5816-A1A6-1BF271868A3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GB"/>
          </a:p>
        </p:txBody>
      </p:sp>
      <p:sp>
        <p:nvSpPr>
          <p:cNvPr id="3" name="Subtítulo 2">
            <a:extLst>
              <a:ext uri="{FF2B5EF4-FFF2-40B4-BE49-F238E27FC236}">
                <a16:creationId xmlns:a16="http://schemas.microsoft.com/office/drawing/2014/main" id="{CA1D7F25-E191-6FD1-42C3-1A1C984F22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4" name="Marcador de fecha 3">
            <a:extLst>
              <a:ext uri="{FF2B5EF4-FFF2-40B4-BE49-F238E27FC236}">
                <a16:creationId xmlns:a16="http://schemas.microsoft.com/office/drawing/2014/main" id="{94CBA543-5012-8993-0F91-D2BFD9E81293}"/>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5" name="Marcador de pie de página 4">
            <a:extLst>
              <a:ext uri="{FF2B5EF4-FFF2-40B4-BE49-F238E27FC236}">
                <a16:creationId xmlns:a16="http://schemas.microsoft.com/office/drawing/2014/main" id="{DBE3A5D6-8F9B-5265-AA81-3F28BD62E08B}"/>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F09557D8-D0A6-4DFE-306E-F75EEA9AA05B}"/>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2423870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46D77D-2408-0E7E-6D94-4FBBED1565D4}"/>
              </a:ext>
            </a:extLst>
          </p:cNvPr>
          <p:cNvSpPr>
            <a:spLocks noGrp="1"/>
          </p:cNvSpPr>
          <p:nvPr>
            <p:ph type="title"/>
          </p:nvPr>
        </p:nvSpPr>
        <p:spPr/>
        <p:txBody>
          <a:bodyPr/>
          <a:lstStyle/>
          <a:p>
            <a:r>
              <a:rPr lang="es-ES"/>
              <a:t>Haga clic para modificar el estilo de título del patrón</a:t>
            </a:r>
            <a:endParaRPr lang="en-GB"/>
          </a:p>
        </p:txBody>
      </p:sp>
      <p:sp>
        <p:nvSpPr>
          <p:cNvPr id="3" name="Marcador de texto vertical 2">
            <a:extLst>
              <a:ext uri="{FF2B5EF4-FFF2-40B4-BE49-F238E27FC236}">
                <a16:creationId xmlns:a16="http://schemas.microsoft.com/office/drawing/2014/main" id="{6AB1EF01-90B3-BD7F-AF28-A94BBE227DD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a:extLst>
              <a:ext uri="{FF2B5EF4-FFF2-40B4-BE49-F238E27FC236}">
                <a16:creationId xmlns:a16="http://schemas.microsoft.com/office/drawing/2014/main" id="{7235557D-2B42-F324-A2B7-3E9617455122}"/>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5" name="Marcador de pie de página 4">
            <a:extLst>
              <a:ext uri="{FF2B5EF4-FFF2-40B4-BE49-F238E27FC236}">
                <a16:creationId xmlns:a16="http://schemas.microsoft.com/office/drawing/2014/main" id="{5DC6B462-FBF3-4641-3AAB-A0E50B737718}"/>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1E630082-6901-D172-C86F-33033B636F21}"/>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111996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01F8676-8B35-CED1-5E66-C5AFC2E4F8C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GB"/>
          </a:p>
        </p:txBody>
      </p:sp>
      <p:sp>
        <p:nvSpPr>
          <p:cNvPr id="3" name="Marcador de texto vertical 2">
            <a:extLst>
              <a:ext uri="{FF2B5EF4-FFF2-40B4-BE49-F238E27FC236}">
                <a16:creationId xmlns:a16="http://schemas.microsoft.com/office/drawing/2014/main" id="{3D817F31-E6F5-D61E-2DAF-A719642A8FB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a:extLst>
              <a:ext uri="{FF2B5EF4-FFF2-40B4-BE49-F238E27FC236}">
                <a16:creationId xmlns:a16="http://schemas.microsoft.com/office/drawing/2014/main" id="{DBDF65AE-5342-682D-5B5E-01ACFBAE0721}"/>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5" name="Marcador de pie de página 4">
            <a:extLst>
              <a:ext uri="{FF2B5EF4-FFF2-40B4-BE49-F238E27FC236}">
                <a16:creationId xmlns:a16="http://schemas.microsoft.com/office/drawing/2014/main" id="{0D7BBCE1-4CF2-C970-9E17-0EB356B1C49B}"/>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57117648-6372-0E5D-01C7-F5D68AA9D5B7}"/>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269094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0F519E-6C8E-1771-792D-366FD0E3192F}"/>
              </a:ext>
            </a:extLst>
          </p:cNvPr>
          <p:cNvSpPr>
            <a:spLocks noGrp="1"/>
          </p:cNvSpPr>
          <p:nvPr>
            <p:ph type="title"/>
          </p:nvPr>
        </p:nvSpPr>
        <p:spPr/>
        <p:txBody>
          <a:bodyPr/>
          <a:lstStyle/>
          <a:p>
            <a:r>
              <a:rPr lang="es-ES"/>
              <a:t>Haga clic para modificar el estilo de título del patrón</a:t>
            </a:r>
            <a:endParaRPr lang="en-GB"/>
          </a:p>
        </p:txBody>
      </p:sp>
      <p:sp>
        <p:nvSpPr>
          <p:cNvPr id="3" name="Marcador de contenido 2">
            <a:extLst>
              <a:ext uri="{FF2B5EF4-FFF2-40B4-BE49-F238E27FC236}">
                <a16:creationId xmlns:a16="http://schemas.microsoft.com/office/drawing/2014/main" id="{63F04067-8DB6-965C-71F3-B2F98F13E71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a:extLst>
              <a:ext uri="{FF2B5EF4-FFF2-40B4-BE49-F238E27FC236}">
                <a16:creationId xmlns:a16="http://schemas.microsoft.com/office/drawing/2014/main" id="{9607C01C-B70D-EBA6-CD5B-8AC6580283C7}"/>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5" name="Marcador de pie de página 4">
            <a:extLst>
              <a:ext uri="{FF2B5EF4-FFF2-40B4-BE49-F238E27FC236}">
                <a16:creationId xmlns:a16="http://schemas.microsoft.com/office/drawing/2014/main" id="{44F42B5D-DC7A-1C3D-168C-020E56A3266E}"/>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508C9980-F661-D88E-D186-76101FFD0F63}"/>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509707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E2A879-B08E-612B-0B50-6D8F0D62F75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GB"/>
          </a:p>
        </p:txBody>
      </p:sp>
      <p:sp>
        <p:nvSpPr>
          <p:cNvPr id="3" name="Marcador de texto 2">
            <a:extLst>
              <a:ext uri="{FF2B5EF4-FFF2-40B4-BE49-F238E27FC236}">
                <a16:creationId xmlns:a16="http://schemas.microsoft.com/office/drawing/2014/main" id="{3FA96036-000B-99BB-EAB4-28A30A3C67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2661D1A-5144-7035-9FCD-561C1DAABCD1}"/>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5" name="Marcador de pie de página 4">
            <a:extLst>
              <a:ext uri="{FF2B5EF4-FFF2-40B4-BE49-F238E27FC236}">
                <a16:creationId xmlns:a16="http://schemas.microsoft.com/office/drawing/2014/main" id="{49CE7672-08A6-21A4-8100-656AAB510640}"/>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936C6F1D-6420-2285-A4E9-7C52107CEC27}"/>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8372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FD59BA-A469-F1F9-15A4-D7EAFD49ABE6}"/>
              </a:ext>
            </a:extLst>
          </p:cNvPr>
          <p:cNvSpPr>
            <a:spLocks noGrp="1"/>
          </p:cNvSpPr>
          <p:nvPr>
            <p:ph type="title"/>
          </p:nvPr>
        </p:nvSpPr>
        <p:spPr/>
        <p:txBody>
          <a:bodyPr/>
          <a:lstStyle/>
          <a:p>
            <a:r>
              <a:rPr lang="es-ES"/>
              <a:t>Haga clic para modificar el estilo de título del patrón</a:t>
            </a:r>
            <a:endParaRPr lang="en-GB"/>
          </a:p>
        </p:txBody>
      </p:sp>
      <p:sp>
        <p:nvSpPr>
          <p:cNvPr id="3" name="Marcador de contenido 2">
            <a:extLst>
              <a:ext uri="{FF2B5EF4-FFF2-40B4-BE49-F238E27FC236}">
                <a16:creationId xmlns:a16="http://schemas.microsoft.com/office/drawing/2014/main" id="{B8B22962-FCD3-D1C0-887E-BDF8B8C00CE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contenido 3">
            <a:extLst>
              <a:ext uri="{FF2B5EF4-FFF2-40B4-BE49-F238E27FC236}">
                <a16:creationId xmlns:a16="http://schemas.microsoft.com/office/drawing/2014/main" id="{2B16DE13-114D-3CAD-EFC6-0AF9157A058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fecha 4">
            <a:extLst>
              <a:ext uri="{FF2B5EF4-FFF2-40B4-BE49-F238E27FC236}">
                <a16:creationId xmlns:a16="http://schemas.microsoft.com/office/drawing/2014/main" id="{083B28D4-52D1-0012-F5B7-449BB65D3538}"/>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6" name="Marcador de pie de página 5">
            <a:extLst>
              <a:ext uri="{FF2B5EF4-FFF2-40B4-BE49-F238E27FC236}">
                <a16:creationId xmlns:a16="http://schemas.microsoft.com/office/drawing/2014/main" id="{6D109C99-529F-0676-7A0A-5574CA8EE853}"/>
              </a:ext>
            </a:extLst>
          </p:cNvPr>
          <p:cNvSpPr>
            <a:spLocks noGrp="1"/>
          </p:cNvSpPr>
          <p:nvPr>
            <p:ph type="ftr" sz="quarter" idx="11"/>
          </p:nvPr>
        </p:nvSpPr>
        <p:spPr/>
        <p:txBody>
          <a:bodyPr/>
          <a:lstStyle/>
          <a:p>
            <a:endParaRPr lang="en-GB"/>
          </a:p>
        </p:txBody>
      </p:sp>
      <p:sp>
        <p:nvSpPr>
          <p:cNvPr id="7" name="Marcador de número de diapositiva 6">
            <a:extLst>
              <a:ext uri="{FF2B5EF4-FFF2-40B4-BE49-F238E27FC236}">
                <a16:creationId xmlns:a16="http://schemas.microsoft.com/office/drawing/2014/main" id="{980C7C7D-C4A4-A4BA-AF97-E61C7184AE75}"/>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226827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DE8575-F4F4-B8F2-4B29-1973EFC304F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GB"/>
          </a:p>
        </p:txBody>
      </p:sp>
      <p:sp>
        <p:nvSpPr>
          <p:cNvPr id="3" name="Marcador de texto 2">
            <a:extLst>
              <a:ext uri="{FF2B5EF4-FFF2-40B4-BE49-F238E27FC236}">
                <a16:creationId xmlns:a16="http://schemas.microsoft.com/office/drawing/2014/main" id="{37C26F5B-FA42-9289-2E1A-AF389CE206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C95EE39-11BA-14A5-06BD-085599E72BC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texto 4">
            <a:extLst>
              <a:ext uri="{FF2B5EF4-FFF2-40B4-BE49-F238E27FC236}">
                <a16:creationId xmlns:a16="http://schemas.microsoft.com/office/drawing/2014/main" id="{6676A25D-CBD7-B8DE-ED00-0CA6776FA4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A9F7188-DC42-D6B9-76A5-92BDDE4693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Marcador de fecha 6">
            <a:extLst>
              <a:ext uri="{FF2B5EF4-FFF2-40B4-BE49-F238E27FC236}">
                <a16:creationId xmlns:a16="http://schemas.microsoft.com/office/drawing/2014/main" id="{9C6BEE89-6799-E556-A092-85A84E9B5F24}"/>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8" name="Marcador de pie de página 7">
            <a:extLst>
              <a:ext uri="{FF2B5EF4-FFF2-40B4-BE49-F238E27FC236}">
                <a16:creationId xmlns:a16="http://schemas.microsoft.com/office/drawing/2014/main" id="{3B593CCA-4A4D-9862-2D53-D78B67527BC3}"/>
              </a:ext>
            </a:extLst>
          </p:cNvPr>
          <p:cNvSpPr>
            <a:spLocks noGrp="1"/>
          </p:cNvSpPr>
          <p:nvPr>
            <p:ph type="ftr" sz="quarter" idx="11"/>
          </p:nvPr>
        </p:nvSpPr>
        <p:spPr/>
        <p:txBody>
          <a:bodyPr/>
          <a:lstStyle/>
          <a:p>
            <a:endParaRPr lang="en-GB"/>
          </a:p>
        </p:txBody>
      </p:sp>
      <p:sp>
        <p:nvSpPr>
          <p:cNvPr id="9" name="Marcador de número de diapositiva 8">
            <a:extLst>
              <a:ext uri="{FF2B5EF4-FFF2-40B4-BE49-F238E27FC236}">
                <a16:creationId xmlns:a16="http://schemas.microsoft.com/office/drawing/2014/main" id="{0830CE15-34B1-7127-9DC9-D44285F4F1C2}"/>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348370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8315C-FB81-B85E-70CC-051396FB79BB}"/>
              </a:ext>
            </a:extLst>
          </p:cNvPr>
          <p:cNvSpPr>
            <a:spLocks noGrp="1"/>
          </p:cNvSpPr>
          <p:nvPr>
            <p:ph type="title"/>
          </p:nvPr>
        </p:nvSpPr>
        <p:spPr/>
        <p:txBody>
          <a:bodyPr/>
          <a:lstStyle/>
          <a:p>
            <a:r>
              <a:rPr lang="es-ES"/>
              <a:t>Haga clic para modificar el estilo de título del patrón</a:t>
            </a:r>
            <a:endParaRPr lang="en-GB"/>
          </a:p>
        </p:txBody>
      </p:sp>
      <p:sp>
        <p:nvSpPr>
          <p:cNvPr id="3" name="Marcador de fecha 2">
            <a:extLst>
              <a:ext uri="{FF2B5EF4-FFF2-40B4-BE49-F238E27FC236}">
                <a16:creationId xmlns:a16="http://schemas.microsoft.com/office/drawing/2014/main" id="{55CA46BB-6DE3-B647-42DF-0A21FC8E5E01}"/>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4" name="Marcador de pie de página 3">
            <a:extLst>
              <a:ext uri="{FF2B5EF4-FFF2-40B4-BE49-F238E27FC236}">
                <a16:creationId xmlns:a16="http://schemas.microsoft.com/office/drawing/2014/main" id="{046B354F-9F84-4886-5C24-A20DED67A76E}"/>
              </a:ext>
            </a:extLst>
          </p:cNvPr>
          <p:cNvSpPr>
            <a:spLocks noGrp="1"/>
          </p:cNvSpPr>
          <p:nvPr>
            <p:ph type="ftr" sz="quarter" idx="11"/>
          </p:nvPr>
        </p:nvSpPr>
        <p:spPr/>
        <p:txBody>
          <a:bodyPr/>
          <a:lstStyle/>
          <a:p>
            <a:endParaRPr lang="en-GB"/>
          </a:p>
        </p:txBody>
      </p:sp>
      <p:sp>
        <p:nvSpPr>
          <p:cNvPr id="5" name="Marcador de número de diapositiva 4">
            <a:extLst>
              <a:ext uri="{FF2B5EF4-FFF2-40B4-BE49-F238E27FC236}">
                <a16:creationId xmlns:a16="http://schemas.microsoft.com/office/drawing/2014/main" id="{B7ACE053-46DD-A365-0435-92CE05F6CEBD}"/>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3086517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50DC7F9-24C4-BCCF-5B3A-FC02916D850B}"/>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3" name="Marcador de pie de página 2">
            <a:extLst>
              <a:ext uri="{FF2B5EF4-FFF2-40B4-BE49-F238E27FC236}">
                <a16:creationId xmlns:a16="http://schemas.microsoft.com/office/drawing/2014/main" id="{05BA7E92-30C3-5E0B-533E-2274202E8554}"/>
              </a:ext>
            </a:extLst>
          </p:cNvPr>
          <p:cNvSpPr>
            <a:spLocks noGrp="1"/>
          </p:cNvSpPr>
          <p:nvPr>
            <p:ph type="ftr" sz="quarter" idx="11"/>
          </p:nvPr>
        </p:nvSpPr>
        <p:spPr/>
        <p:txBody>
          <a:bodyPr/>
          <a:lstStyle/>
          <a:p>
            <a:endParaRPr lang="en-GB"/>
          </a:p>
        </p:txBody>
      </p:sp>
      <p:sp>
        <p:nvSpPr>
          <p:cNvPr id="4" name="Marcador de número de diapositiva 3">
            <a:extLst>
              <a:ext uri="{FF2B5EF4-FFF2-40B4-BE49-F238E27FC236}">
                <a16:creationId xmlns:a16="http://schemas.microsoft.com/office/drawing/2014/main" id="{8329ABC6-18A0-AE93-E534-D47BCAE0826D}"/>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317386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A41AE-5794-5F92-DB70-2ADB1D67F51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GB"/>
          </a:p>
        </p:txBody>
      </p:sp>
      <p:sp>
        <p:nvSpPr>
          <p:cNvPr id="3" name="Marcador de contenido 2">
            <a:extLst>
              <a:ext uri="{FF2B5EF4-FFF2-40B4-BE49-F238E27FC236}">
                <a16:creationId xmlns:a16="http://schemas.microsoft.com/office/drawing/2014/main" id="{B8C49A60-2D16-A724-DE04-D67D2A9851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texto 3">
            <a:extLst>
              <a:ext uri="{FF2B5EF4-FFF2-40B4-BE49-F238E27FC236}">
                <a16:creationId xmlns:a16="http://schemas.microsoft.com/office/drawing/2014/main" id="{DA7E4ED1-349B-AF4F-0916-38230BEC0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1F84A80-D05B-E404-4D63-9814B2B2C32A}"/>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6" name="Marcador de pie de página 5">
            <a:extLst>
              <a:ext uri="{FF2B5EF4-FFF2-40B4-BE49-F238E27FC236}">
                <a16:creationId xmlns:a16="http://schemas.microsoft.com/office/drawing/2014/main" id="{B51BB889-6673-AF9E-9457-A2FD023BAE79}"/>
              </a:ext>
            </a:extLst>
          </p:cNvPr>
          <p:cNvSpPr>
            <a:spLocks noGrp="1"/>
          </p:cNvSpPr>
          <p:nvPr>
            <p:ph type="ftr" sz="quarter" idx="11"/>
          </p:nvPr>
        </p:nvSpPr>
        <p:spPr/>
        <p:txBody>
          <a:bodyPr/>
          <a:lstStyle/>
          <a:p>
            <a:endParaRPr lang="en-GB"/>
          </a:p>
        </p:txBody>
      </p:sp>
      <p:sp>
        <p:nvSpPr>
          <p:cNvPr id="7" name="Marcador de número de diapositiva 6">
            <a:extLst>
              <a:ext uri="{FF2B5EF4-FFF2-40B4-BE49-F238E27FC236}">
                <a16:creationId xmlns:a16="http://schemas.microsoft.com/office/drawing/2014/main" id="{6B76CBD6-9291-1724-90C7-08BE470ACC74}"/>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3465889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BDFE9-3EFC-367E-0D85-F30E6694EBA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GB"/>
          </a:p>
        </p:txBody>
      </p:sp>
      <p:sp>
        <p:nvSpPr>
          <p:cNvPr id="3" name="Marcador de posición de imagen 2">
            <a:extLst>
              <a:ext uri="{FF2B5EF4-FFF2-40B4-BE49-F238E27FC236}">
                <a16:creationId xmlns:a16="http://schemas.microsoft.com/office/drawing/2014/main" id="{938BCD83-77E7-6595-0CCA-F6F0B02D22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a:extLst>
              <a:ext uri="{FF2B5EF4-FFF2-40B4-BE49-F238E27FC236}">
                <a16:creationId xmlns:a16="http://schemas.microsoft.com/office/drawing/2014/main" id="{CE71D31A-D55E-C9D2-10A2-DA5990C3B7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2E7FA46-7F0B-408E-F8F8-A5FF3B80C6B9}"/>
              </a:ext>
            </a:extLst>
          </p:cNvPr>
          <p:cNvSpPr>
            <a:spLocks noGrp="1"/>
          </p:cNvSpPr>
          <p:nvPr>
            <p:ph type="dt" sz="half" idx="10"/>
          </p:nvPr>
        </p:nvSpPr>
        <p:spPr/>
        <p:txBody>
          <a:bodyPr/>
          <a:lstStyle/>
          <a:p>
            <a:fld id="{54B50086-C311-4AAD-8E68-33BF614019DC}" type="datetimeFigureOut">
              <a:rPr lang="en-GB" smtClean="0"/>
              <a:t>04/07/2025</a:t>
            </a:fld>
            <a:endParaRPr lang="en-GB"/>
          </a:p>
        </p:txBody>
      </p:sp>
      <p:sp>
        <p:nvSpPr>
          <p:cNvPr id="6" name="Marcador de pie de página 5">
            <a:extLst>
              <a:ext uri="{FF2B5EF4-FFF2-40B4-BE49-F238E27FC236}">
                <a16:creationId xmlns:a16="http://schemas.microsoft.com/office/drawing/2014/main" id="{1FE0F5D9-D0AE-E71F-0519-4342A4FA6641}"/>
              </a:ext>
            </a:extLst>
          </p:cNvPr>
          <p:cNvSpPr>
            <a:spLocks noGrp="1"/>
          </p:cNvSpPr>
          <p:nvPr>
            <p:ph type="ftr" sz="quarter" idx="11"/>
          </p:nvPr>
        </p:nvSpPr>
        <p:spPr/>
        <p:txBody>
          <a:bodyPr/>
          <a:lstStyle/>
          <a:p>
            <a:endParaRPr lang="en-GB"/>
          </a:p>
        </p:txBody>
      </p:sp>
      <p:sp>
        <p:nvSpPr>
          <p:cNvPr id="7" name="Marcador de número de diapositiva 6">
            <a:extLst>
              <a:ext uri="{FF2B5EF4-FFF2-40B4-BE49-F238E27FC236}">
                <a16:creationId xmlns:a16="http://schemas.microsoft.com/office/drawing/2014/main" id="{3E156BF2-D7E2-05BA-5B67-871B884747BA}"/>
              </a:ext>
            </a:extLst>
          </p:cNvPr>
          <p:cNvSpPr>
            <a:spLocks noGrp="1"/>
          </p:cNvSpPr>
          <p:nvPr>
            <p:ph type="sldNum" sz="quarter" idx="12"/>
          </p:nvPr>
        </p:nvSpPr>
        <p:spPr/>
        <p:txBody>
          <a:bodyPr/>
          <a:lstStyle/>
          <a:p>
            <a:fld id="{29676D1A-F110-439C-9B82-B57117CCDC5C}" type="slidenum">
              <a:rPr lang="en-GB" smtClean="0"/>
              <a:t>‹Nº›</a:t>
            </a:fld>
            <a:endParaRPr lang="en-GB"/>
          </a:p>
        </p:txBody>
      </p:sp>
    </p:spTree>
    <p:extLst>
      <p:ext uri="{BB962C8B-B14F-4D97-AF65-F5344CB8AC3E}">
        <p14:creationId xmlns:p14="http://schemas.microsoft.com/office/powerpoint/2010/main" val="1465713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F60789E-7D97-9919-4D31-9B95DD353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GB"/>
          </a:p>
        </p:txBody>
      </p:sp>
      <p:sp>
        <p:nvSpPr>
          <p:cNvPr id="3" name="Marcador de texto 2">
            <a:extLst>
              <a:ext uri="{FF2B5EF4-FFF2-40B4-BE49-F238E27FC236}">
                <a16:creationId xmlns:a16="http://schemas.microsoft.com/office/drawing/2014/main" id="{F379AEB9-73A1-89A0-579C-CC5BB9A425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a:extLst>
              <a:ext uri="{FF2B5EF4-FFF2-40B4-BE49-F238E27FC236}">
                <a16:creationId xmlns:a16="http://schemas.microsoft.com/office/drawing/2014/main" id="{D15EA473-45B2-C7DF-2628-94E7C8B05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B50086-C311-4AAD-8E68-33BF614019DC}" type="datetimeFigureOut">
              <a:rPr lang="en-GB" smtClean="0"/>
              <a:t>04/07/2025</a:t>
            </a:fld>
            <a:endParaRPr lang="en-GB"/>
          </a:p>
        </p:txBody>
      </p:sp>
      <p:sp>
        <p:nvSpPr>
          <p:cNvPr id="5" name="Marcador de pie de página 4">
            <a:extLst>
              <a:ext uri="{FF2B5EF4-FFF2-40B4-BE49-F238E27FC236}">
                <a16:creationId xmlns:a16="http://schemas.microsoft.com/office/drawing/2014/main" id="{5D191EEF-031E-77A9-8AFF-D678EF3468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Marcador de número de diapositiva 5">
            <a:extLst>
              <a:ext uri="{FF2B5EF4-FFF2-40B4-BE49-F238E27FC236}">
                <a16:creationId xmlns:a16="http://schemas.microsoft.com/office/drawing/2014/main" id="{A0DB7A52-41A7-520A-3BE1-7CE718E31B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676D1A-F110-439C-9B82-B57117CCDC5C}" type="slidenum">
              <a:rPr lang="en-GB" smtClean="0"/>
              <a:t>‹Nº›</a:t>
            </a:fld>
            <a:endParaRPr lang="en-GB"/>
          </a:p>
        </p:txBody>
      </p:sp>
    </p:spTree>
    <p:extLst>
      <p:ext uri="{BB962C8B-B14F-4D97-AF65-F5344CB8AC3E}">
        <p14:creationId xmlns:p14="http://schemas.microsoft.com/office/powerpoint/2010/main" val="4270130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mc.ncbi.nlm.nih.gov/articles/PMC8246295/"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en.wikipedia.org/wiki/Na%2B/K%2B-exchanging_ATPase"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BA7680-B1FB-4B6B-2155-45DD5D6C4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Patrón de fondo&#10;&#10;El contenido generado por IA puede ser incorrecto.">
            <a:extLst>
              <a:ext uri="{FF2B5EF4-FFF2-40B4-BE49-F238E27FC236}">
                <a16:creationId xmlns:a16="http://schemas.microsoft.com/office/drawing/2014/main" id="{F964333F-9AA7-59EB-FBFE-794D866A5C55}"/>
              </a:ext>
            </a:extLst>
          </p:cNvPr>
          <p:cNvPicPr>
            <a:picLocks noChangeAspect="1"/>
          </p:cNvPicPr>
          <p:nvPr/>
        </p:nvPicPr>
        <p:blipFill>
          <a:blip r:embed="rId2">
            <a:extLst>
              <a:ext uri="{28A0092B-C50C-407E-A947-70E740481C1C}">
                <a14:useLocalDpi xmlns:a14="http://schemas.microsoft.com/office/drawing/2010/main" val="0"/>
              </a:ext>
            </a:extLst>
          </a:blip>
          <a:srcRect t="9091" r="9091"/>
          <a:stretch>
            <a:fillRect/>
          </a:stretch>
        </p:blipFill>
        <p:spPr>
          <a:xfrm>
            <a:off x="20" y="-1"/>
            <a:ext cx="12191980" cy="6858001"/>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35000"/>
                </a:srgbClr>
              </a:gs>
              <a:gs pos="10000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6B2A4DA-5DE4-9E57-5B96-A5338231ECEF}"/>
              </a:ext>
            </a:extLst>
          </p:cNvPr>
          <p:cNvSpPr>
            <a:spLocks noGrp="1"/>
          </p:cNvSpPr>
          <p:nvPr>
            <p:ph type="ctrTitle"/>
          </p:nvPr>
        </p:nvSpPr>
        <p:spPr>
          <a:xfrm>
            <a:off x="624506" y="3991500"/>
            <a:ext cx="8837546" cy="1870483"/>
          </a:xfrm>
        </p:spPr>
        <p:txBody>
          <a:bodyPr>
            <a:normAutofit/>
          </a:bodyPr>
          <a:lstStyle/>
          <a:p>
            <a:pPr algn="l"/>
            <a:r>
              <a:rPr lang="es-ES" dirty="0">
                <a:solidFill>
                  <a:srgbClr val="FFFFFF"/>
                </a:solidFill>
              </a:rPr>
              <a:t>TYPE OF COMPETITION OF BUFALIN AS A LIGAND</a:t>
            </a:r>
            <a:endParaRPr lang="en-GB" dirty="0">
              <a:solidFill>
                <a:srgbClr val="FFFFFF"/>
              </a:solidFill>
            </a:endParaRPr>
          </a:p>
        </p:txBody>
      </p:sp>
      <p:sp>
        <p:nvSpPr>
          <p:cNvPr id="3" name="Subtítulo 2">
            <a:extLst>
              <a:ext uri="{FF2B5EF4-FFF2-40B4-BE49-F238E27FC236}">
                <a16:creationId xmlns:a16="http://schemas.microsoft.com/office/drawing/2014/main" id="{BCDDDEDA-59C8-A60C-4646-4C6172AF9B28}"/>
              </a:ext>
            </a:extLst>
          </p:cNvPr>
          <p:cNvSpPr>
            <a:spLocks noGrp="1"/>
          </p:cNvSpPr>
          <p:nvPr>
            <p:ph type="subTitle" idx="1"/>
          </p:nvPr>
        </p:nvSpPr>
        <p:spPr>
          <a:xfrm>
            <a:off x="624506" y="5917399"/>
            <a:ext cx="8837546" cy="644789"/>
          </a:xfrm>
        </p:spPr>
        <p:txBody>
          <a:bodyPr>
            <a:normAutofit/>
          </a:bodyPr>
          <a:lstStyle/>
          <a:p>
            <a:pPr algn="l"/>
            <a:r>
              <a:rPr lang="es-ES">
                <a:solidFill>
                  <a:srgbClr val="FFFFFF"/>
                </a:solidFill>
              </a:rPr>
              <a:t>CARLOTA BARCELÓ </a:t>
            </a:r>
            <a:endParaRPr lang="en-GB">
              <a:solidFill>
                <a:srgbClr val="FFFFFF"/>
              </a:solidFill>
            </a:endParaRPr>
          </a:p>
        </p:txBody>
      </p:sp>
    </p:spTree>
    <p:extLst>
      <p:ext uri="{BB962C8B-B14F-4D97-AF65-F5344CB8AC3E}">
        <p14:creationId xmlns:p14="http://schemas.microsoft.com/office/powerpoint/2010/main" val="17650651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CE7680-036E-FB58-0ECC-1E90220774E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CD611F-33B9-C9AD-DE5F-50A2F7E1B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5546581A-2215-0C3D-C5A9-12C869270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AC4D13D-E50F-7C1A-F45A-CFB1390A9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7D278A-CD4E-6DCE-B363-E2CF283C3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1B7FCF0-86AB-D9EE-7D52-A067A1B5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A61A18-A58E-6652-DB4A-D113F97D0D48}"/>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Important variables:</a:t>
            </a:r>
          </a:p>
        </p:txBody>
      </p:sp>
      <p:pic>
        <p:nvPicPr>
          <p:cNvPr id="3" name="Imagen 2">
            <a:extLst>
              <a:ext uri="{FF2B5EF4-FFF2-40B4-BE49-F238E27FC236}">
                <a16:creationId xmlns:a16="http://schemas.microsoft.com/office/drawing/2014/main" id="{162E60E5-995E-9448-C14E-307FBF5811B5}"/>
              </a:ext>
            </a:extLst>
          </p:cNvPr>
          <p:cNvPicPr>
            <a:picLocks noChangeAspect="1"/>
          </p:cNvPicPr>
          <p:nvPr/>
        </p:nvPicPr>
        <p:blipFill>
          <a:blip r:embed="rId2"/>
          <a:stretch>
            <a:fillRect/>
          </a:stretch>
        </p:blipFill>
        <p:spPr>
          <a:xfrm>
            <a:off x="0" y="2331095"/>
            <a:ext cx="12192000" cy="3772256"/>
          </a:xfrm>
          <a:prstGeom prst="rect">
            <a:avLst/>
          </a:prstGeom>
        </p:spPr>
      </p:pic>
      <p:sp>
        <p:nvSpPr>
          <p:cNvPr id="4" name="Rectángulo 3">
            <a:extLst>
              <a:ext uri="{FF2B5EF4-FFF2-40B4-BE49-F238E27FC236}">
                <a16:creationId xmlns:a16="http://schemas.microsoft.com/office/drawing/2014/main" id="{8E262C1A-AE5C-699C-8DB3-BD8690EBFB9F}"/>
              </a:ext>
            </a:extLst>
          </p:cNvPr>
          <p:cNvSpPr/>
          <p:nvPr/>
        </p:nvSpPr>
        <p:spPr>
          <a:xfrm>
            <a:off x="166255" y="3665912"/>
            <a:ext cx="3659179" cy="1496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ángulo 4">
            <a:extLst>
              <a:ext uri="{FF2B5EF4-FFF2-40B4-BE49-F238E27FC236}">
                <a16:creationId xmlns:a16="http://schemas.microsoft.com/office/drawing/2014/main" id="{7BDFA143-FB98-4624-02FF-0E544C2D556D}"/>
              </a:ext>
            </a:extLst>
          </p:cNvPr>
          <p:cNvSpPr/>
          <p:nvPr/>
        </p:nvSpPr>
        <p:spPr>
          <a:xfrm>
            <a:off x="135774" y="5248106"/>
            <a:ext cx="6531033" cy="1496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3608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8AF6-659A-71CA-7358-48CE3C80751E}"/>
              </a:ext>
            </a:extLst>
          </p:cNvPr>
          <p:cNvSpPr>
            <a:spLocks noGrp="1"/>
          </p:cNvSpPr>
          <p:nvPr>
            <p:ph type="title"/>
          </p:nvPr>
        </p:nvSpPr>
        <p:spPr/>
        <p:txBody>
          <a:bodyPr/>
          <a:lstStyle/>
          <a:p>
            <a:endParaRPr lang="en-GB"/>
          </a:p>
        </p:txBody>
      </p:sp>
      <p:sp>
        <p:nvSpPr>
          <p:cNvPr id="3" name="Marcador de contenido 2">
            <a:extLst>
              <a:ext uri="{FF2B5EF4-FFF2-40B4-BE49-F238E27FC236}">
                <a16:creationId xmlns:a16="http://schemas.microsoft.com/office/drawing/2014/main" id="{B338531B-2F38-3BD0-B41E-133662312378}"/>
              </a:ext>
            </a:extLst>
          </p:cNvPr>
          <p:cNvSpPr>
            <a:spLocks noGrp="1"/>
          </p:cNvSpPr>
          <p:nvPr>
            <p:ph idx="1"/>
          </p:nvPr>
        </p:nvSpPr>
        <p:spPr/>
        <p:txBody>
          <a:bodyPr/>
          <a:lstStyle/>
          <a:p>
            <a:endParaRPr lang="en-GB"/>
          </a:p>
        </p:txBody>
      </p:sp>
      <p:pic>
        <p:nvPicPr>
          <p:cNvPr id="5" name="Imagen 4">
            <a:extLst>
              <a:ext uri="{FF2B5EF4-FFF2-40B4-BE49-F238E27FC236}">
                <a16:creationId xmlns:a16="http://schemas.microsoft.com/office/drawing/2014/main" id="{AF67B6BB-7CE1-96B4-B6A6-C987BDE7B7A4}"/>
              </a:ext>
            </a:extLst>
          </p:cNvPr>
          <p:cNvPicPr>
            <a:picLocks noChangeAspect="1"/>
          </p:cNvPicPr>
          <p:nvPr/>
        </p:nvPicPr>
        <p:blipFill>
          <a:blip r:embed="rId2"/>
          <a:stretch>
            <a:fillRect/>
          </a:stretch>
        </p:blipFill>
        <p:spPr>
          <a:xfrm>
            <a:off x="288073" y="0"/>
            <a:ext cx="11615854" cy="6858000"/>
          </a:xfrm>
          <a:prstGeom prst="rect">
            <a:avLst/>
          </a:prstGeom>
        </p:spPr>
      </p:pic>
    </p:spTree>
    <p:extLst>
      <p:ext uri="{BB962C8B-B14F-4D97-AF65-F5344CB8AC3E}">
        <p14:creationId xmlns:p14="http://schemas.microsoft.com/office/powerpoint/2010/main" val="392115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599F15B-7C00-F552-54D7-89F0F55E7473}"/>
              </a:ext>
            </a:extLst>
          </p:cNvPr>
          <p:cNvSpPr>
            <a:spLocks noGrp="1"/>
          </p:cNvSpPr>
          <p:nvPr>
            <p:ph type="title"/>
          </p:nvPr>
        </p:nvSpPr>
        <p:spPr>
          <a:xfrm>
            <a:off x="761803" y="350196"/>
            <a:ext cx="4646904" cy="1624520"/>
          </a:xfrm>
        </p:spPr>
        <p:txBody>
          <a:bodyPr anchor="ctr">
            <a:normAutofit/>
          </a:bodyPr>
          <a:lstStyle/>
          <a:p>
            <a:r>
              <a:rPr lang="es-ES" sz="4000" dirty="0"/>
              <a:t>Vina </a:t>
            </a:r>
            <a:r>
              <a:rPr lang="es-ES" sz="4000" dirty="0" err="1"/>
              <a:t>from</a:t>
            </a:r>
            <a:r>
              <a:rPr lang="es-ES" sz="4000" dirty="0"/>
              <a:t> </a:t>
            </a:r>
            <a:r>
              <a:rPr lang="es-ES" sz="4000" dirty="0" err="1"/>
              <a:t>wsl</a:t>
            </a:r>
            <a:r>
              <a:rPr lang="es-ES" sz="4000" dirty="0"/>
              <a:t>: </a:t>
            </a:r>
            <a:endParaRPr lang="en-GB" sz="4000" dirty="0"/>
          </a:p>
        </p:txBody>
      </p:sp>
      <p:sp>
        <p:nvSpPr>
          <p:cNvPr id="3" name="Marcador de contenido 2">
            <a:extLst>
              <a:ext uri="{FF2B5EF4-FFF2-40B4-BE49-F238E27FC236}">
                <a16:creationId xmlns:a16="http://schemas.microsoft.com/office/drawing/2014/main" id="{96A43D37-E8E2-319E-EE22-EE2B866F2658}"/>
              </a:ext>
            </a:extLst>
          </p:cNvPr>
          <p:cNvSpPr>
            <a:spLocks noGrp="1"/>
          </p:cNvSpPr>
          <p:nvPr>
            <p:ph idx="1"/>
          </p:nvPr>
        </p:nvSpPr>
        <p:spPr>
          <a:xfrm>
            <a:off x="761802" y="2743200"/>
            <a:ext cx="4646905" cy="3613149"/>
          </a:xfrm>
        </p:spPr>
        <p:txBody>
          <a:bodyPr anchor="ctr">
            <a:normAutofit/>
          </a:bodyPr>
          <a:lstStyle/>
          <a:p>
            <a:pPr marL="0" indent="0">
              <a:buNone/>
            </a:pPr>
            <a:r>
              <a:rPr lang="en-GB" sz="2400" i="1" dirty="0"/>
              <a:t>vina --receptor </a:t>
            </a:r>
            <a:r>
              <a:rPr lang="en-GB" sz="2400" i="1" dirty="0" err="1"/>
              <a:t>pdbqt</a:t>
            </a:r>
            <a:r>
              <a:rPr lang="en-GB" sz="2400" i="1" dirty="0"/>
              <a:t>/4hqj.pdbqt --ligand </a:t>
            </a:r>
            <a:r>
              <a:rPr lang="en-GB" sz="2400" i="1" dirty="0" err="1"/>
              <a:t>pdbqt</a:t>
            </a:r>
            <a:r>
              <a:rPr lang="en-GB" sz="2400" i="1" dirty="0"/>
              <a:t>/</a:t>
            </a:r>
            <a:r>
              <a:rPr lang="en-GB" sz="2400" i="1" dirty="0" err="1"/>
              <a:t>resADP.pdbqt</a:t>
            </a:r>
            <a:r>
              <a:rPr lang="en-GB" sz="2400" i="1" dirty="0"/>
              <a:t> --</a:t>
            </a:r>
            <a:r>
              <a:rPr lang="en-GB" sz="2400" i="1" dirty="0" err="1"/>
              <a:t>center_x</a:t>
            </a:r>
            <a:r>
              <a:rPr lang="en-GB" sz="2400" i="1" dirty="0"/>
              <a:t> 25.13644434 --</a:t>
            </a:r>
            <a:r>
              <a:rPr lang="en-GB" sz="2400" i="1" dirty="0" err="1"/>
              <a:t>center_y</a:t>
            </a:r>
            <a:r>
              <a:rPr lang="en-GB" sz="2400" i="1" dirty="0"/>
              <a:t> 72.11292592 --</a:t>
            </a:r>
            <a:r>
              <a:rPr lang="en-GB" sz="2400" i="1" dirty="0" err="1"/>
              <a:t>center_z</a:t>
            </a:r>
            <a:r>
              <a:rPr lang="en-GB" sz="2400" i="1" dirty="0"/>
              <a:t> 6.39700002 --</a:t>
            </a:r>
            <a:r>
              <a:rPr lang="en-GB" sz="2400" i="1" dirty="0" err="1"/>
              <a:t>size_x</a:t>
            </a:r>
            <a:r>
              <a:rPr lang="en-GB" sz="2400" i="1" dirty="0"/>
              <a:t> 15.088999 --</a:t>
            </a:r>
            <a:r>
              <a:rPr lang="en-GB" sz="2400" i="1" dirty="0" err="1"/>
              <a:t>size_y</a:t>
            </a:r>
            <a:r>
              <a:rPr lang="en-GB" sz="2400" i="1" dirty="0"/>
              <a:t> 65.631 --</a:t>
            </a:r>
            <a:r>
              <a:rPr lang="en-GB" sz="2400" i="1" dirty="0" err="1"/>
              <a:t>size_z</a:t>
            </a:r>
            <a:r>
              <a:rPr lang="en-GB" sz="2400" i="1" dirty="0"/>
              <a:t> 16.597 --exhaustiveness 32 --</a:t>
            </a:r>
            <a:r>
              <a:rPr lang="en-GB" sz="2400" i="1" dirty="0" err="1"/>
              <a:t>num_modes</a:t>
            </a:r>
            <a:r>
              <a:rPr lang="en-GB" sz="2400" i="1" dirty="0"/>
              <a:t> 10 --out </a:t>
            </a:r>
            <a:r>
              <a:rPr lang="en-GB" sz="2400" i="1" dirty="0" err="1"/>
              <a:t>docking_results</a:t>
            </a:r>
            <a:r>
              <a:rPr lang="en-GB" sz="2400" i="1" dirty="0"/>
              <a:t>/</a:t>
            </a:r>
            <a:r>
              <a:rPr lang="en-GB" sz="2400" i="1" dirty="0" err="1"/>
              <a:t>resADP.pdbqt</a:t>
            </a:r>
            <a:endParaRPr lang="en-GB" sz="2400" dirty="0"/>
          </a:p>
        </p:txBody>
      </p:sp>
      <p:pic>
        <p:nvPicPr>
          <p:cNvPr id="6" name="Imagen 5" descr="Texto&#10;&#10;El contenido generado por IA puede ser incorrecto.">
            <a:extLst>
              <a:ext uri="{FF2B5EF4-FFF2-40B4-BE49-F238E27FC236}">
                <a16:creationId xmlns:a16="http://schemas.microsoft.com/office/drawing/2014/main" id="{7D41F969-47D0-146D-1635-D9139A977A9F}"/>
              </a:ext>
            </a:extLst>
          </p:cNvPr>
          <p:cNvPicPr>
            <a:picLocks noChangeAspect="1"/>
          </p:cNvPicPr>
          <p:nvPr/>
        </p:nvPicPr>
        <p:blipFill>
          <a:blip r:embed="rId2"/>
          <a:srcRect r="11901" b="-1"/>
          <a:stretch>
            <a:fillRect/>
          </a:stretch>
        </p:blipFill>
        <p:spPr>
          <a:xfrm>
            <a:off x="6096000" y="1"/>
            <a:ext cx="6102825" cy="6858000"/>
          </a:xfrm>
          <a:prstGeom prst="rect">
            <a:avLst/>
          </a:prstGeom>
        </p:spPr>
      </p:pic>
    </p:spTree>
    <p:extLst>
      <p:ext uri="{BB962C8B-B14F-4D97-AF65-F5344CB8AC3E}">
        <p14:creationId xmlns:p14="http://schemas.microsoft.com/office/powerpoint/2010/main" val="365451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D3EF6D-C8E8-7D0A-540E-88B14ABD1BA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With no vina directly in the notebook, this isn’t posible: </a:t>
            </a:r>
          </a:p>
        </p:txBody>
      </p:sp>
      <p:pic>
        <p:nvPicPr>
          <p:cNvPr id="5" name="Marcador de contenido 4" descr="Interfaz de usuario gráfica, Texto, Aplicación, Correo electrónico&#10;&#10;El contenido generado por IA puede ser incorrecto.">
            <a:extLst>
              <a:ext uri="{FF2B5EF4-FFF2-40B4-BE49-F238E27FC236}">
                <a16:creationId xmlns:a16="http://schemas.microsoft.com/office/drawing/2014/main" id="{D64426BE-AFCA-5B7A-25BE-BE41E9A44FC5}"/>
              </a:ext>
            </a:extLst>
          </p:cNvPr>
          <p:cNvPicPr>
            <a:picLocks noGrp="1" noChangeAspect="1"/>
          </p:cNvPicPr>
          <p:nvPr>
            <p:ph idx="1"/>
          </p:nvPr>
        </p:nvPicPr>
        <p:blipFill>
          <a:blip r:embed="rId2"/>
          <a:stretch>
            <a:fillRect/>
          </a:stretch>
        </p:blipFill>
        <p:spPr>
          <a:xfrm>
            <a:off x="432225" y="2068458"/>
            <a:ext cx="11327549" cy="4247829"/>
          </a:xfrm>
          <a:prstGeom prst="rect">
            <a:avLst/>
          </a:prstGeom>
        </p:spPr>
      </p:pic>
      <p:pic>
        <p:nvPicPr>
          <p:cNvPr id="8" name="Imagen 7">
            <a:extLst>
              <a:ext uri="{FF2B5EF4-FFF2-40B4-BE49-F238E27FC236}">
                <a16:creationId xmlns:a16="http://schemas.microsoft.com/office/drawing/2014/main" id="{8109C37B-1405-60A4-EA2C-3695DB547C37}"/>
              </a:ext>
            </a:extLst>
          </p:cNvPr>
          <p:cNvPicPr>
            <a:picLocks noChangeAspect="1"/>
          </p:cNvPicPr>
          <p:nvPr/>
        </p:nvPicPr>
        <p:blipFill>
          <a:blip r:embed="rId3"/>
          <a:srcRect r="33774" b="15172"/>
          <a:stretch>
            <a:fillRect/>
          </a:stretch>
        </p:blipFill>
        <p:spPr>
          <a:xfrm>
            <a:off x="7447281" y="2066812"/>
            <a:ext cx="4399280" cy="3954109"/>
          </a:xfrm>
          <a:prstGeom prst="rect">
            <a:avLst/>
          </a:prstGeom>
        </p:spPr>
      </p:pic>
    </p:spTree>
    <p:extLst>
      <p:ext uri="{BB962C8B-B14F-4D97-AF65-F5344CB8AC3E}">
        <p14:creationId xmlns:p14="http://schemas.microsoft.com/office/powerpoint/2010/main" val="151382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17850-9EB8-96A3-BA1C-DAD8C3F93CF7}"/>
              </a:ext>
            </a:extLst>
          </p:cNvPr>
          <p:cNvSpPr>
            <a:spLocks noGrp="1"/>
          </p:cNvSpPr>
          <p:nvPr>
            <p:ph type="title"/>
          </p:nvPr>
        </p:nvSpPr>
        <p:spPr/>
        <p:txBody>
          <a:bodyPr/>
          <a:lstStyle/>
          <a:p>
            <a:endParaRPr lang="en-GB"/>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65472B9D-FF17-856D-B0D5-EB23A4E71214}"/>
              </a:ext>
            </a:extLst>
          </p:cNvPr>
          <p:cNvPicPr>
            <a:picLocks noChangeAspect="1"/>
          </p:cNvPicPr>
          <p:nvPr/>
        </p:nvPicPr>
        <p:blipFill>
          <a:blip r:embed="rId2">
            <a:extLst>
              <a:ext uri="{28A0092B-C50C-407E-A947-70E740481C1C}">
                <a14:useLocalDpi xmlns:a14="http://schemas.microsoft.com/office/drawing/2010/main" val="0"/>
              </a:ext>
            </a:extLst>
          </a:blip>
          <a:srcRect b="87781"/>
          <a:stretch>
            <a:fillRect/>
          </a:stretch>
        </p:blipFill>
        <p:spPr>
          <a:xfrm>
            <a:off x="1095531" y="0"/>
            <a:ext cx="10258269" cy="838899"/>
          </a:xfrm>
          <a:prstGeom prst="rect">
            <a:avLst/>
          </a:prstGeom>
        </p:spPr>
      </p:pic>
      <p:sp>
        <p:nvSpPr>
          <p:cNvPr id="6" name="Marcador de contenido 5">
            <a:extLst>
              <a:ext uri="{FF2B5EF4-FFF2-40B4-BE49-F238E27FC236}">
                <a16:creationId xmlns:a16="http://schemas.microsoft.com/office/drawing/2014/main" id="{D8B1313A-BD51-E46D-D4B8-F408336F402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464043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0C35-16C1-F377-E785-3B98C5CF9EA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555210-8C3A-17B9-E624-1AEB72298061}"/>
              </a:ext>
            </a:extLst>
          </p:cNvPr>
          <p:cNvSpPr>
            <a:spLocks noGrp="1"/>
          </p:cNvSpPr>
          <p:nvPr>
            <p:ph type="title"/>
          </p:nvPr>
        </p:nvSpPr>
        <p:spPr/>
        <p:txBody>
          <a:bodyPr/>
          <a:lstStyle/>
          <a:p>
            <a:endParaRPr lang="en-GB"/>
          </a:p>
        </p:txBody>
      </p:sp>
      <p:sp>
        <p:nvSpPr>
          <p:cNvPr id="3" name="Marcador de contenido 2">
            <a:extLst>
              <a:ext uri="{FF2B5EF4-FFF2-40B4-BE49-F238E27FC236}">
                <a16:creationId xmlns:a16="http://schemas.microsoft.com/office/drawing/2014/main" id="{9B9FC6B9-04AE-5B26-D584-9630A2005B07}"/>
              </a:ext>
            </a:extLst>
          </p:cNvPr>
          <p:cNvSpPr>
            <a:spLocks noGrp="1"/>
          </p:cNvSpPr>
          <p:nvPr>
            <p:ph idx="1"/>
          </p:nvPr>
        </p:nvSpPr>
        <p:spPr/>
        <p:txBody>
          <a:bodyPr/>
          <a:lstStyle/>
          <a:p>
            <a:endParaRPr lang="en-GB"/>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09B6CBC5-1B5F-CCF7-3654-238F997F497C}"/>
              </a:ext>
            </a:extLst>
          </p:cNvPr>
          <p:cNvPicPr>
            <a:picLocks noChangeAspect="1"/>
          </p:cNvPicPr>
          <p:nvPr/>
        </p:nvPicPr>
        <p:blipFill>
          <a:blip r:embed="rId2">
            <a:extLst>
              <a:ext uri="{28A0092B-C50C-407E-A947-70E740481C1C}">
                <a14:useLocalDpi xmlns:a14="http://schemas.microsoft.com/office/drawing/2010/main" val="0"/>
              </a:ext>
            </a:extLst>
          </a:blip>
          <a:srcRect t="1" b="75373"/>
          <a:stretch>
            <a:fillRect/>
          </a:stretch>
        </p:blipFill>
        <p:spPr>
          <a:xfrm>
            <a:off x="1095531" y="0"/>
            <a:ext cx="10258269" cy="1690688"/>
          </a:xfrm>
          <a:prstGeom prst="rect">
            <a:avLst/>
          </a:prstGeom>
        </p:spPr>
      </p:pic>
    </p:spTree>
    <p:extLst>
      <p:ext uri="{BB962C8B-B14F-4D97-AF65-F5344CB8AC3E}">
        <p14:creationId xmlns:p14="http://schemas.microsoft.com/office/powerpoint/2010/main" val="1393244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99F99-9AAD-FD0B-494D-04BA3CD22F1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C278CD-4E4A-4F40-4E62-6D77252BE336}"/>
              </a:ext>
            </a:extLst>
          </p:cNvPr>
          <p:cNvSpPr>
            <a:spLocks noGrp="1"/>
          </p:cNvSpPr>
          <p:nvPr>
            <p:ph type="title"/>
          </p:nvPr>
        </p:nvSpPr>
        <p:spPr/>
        <p:txBody>
          <a:bodyPr/>
          <a:lstStyle/>
          <a:p>
            <a:endParaRPr lang="en-GB"/>
          </a:p>
        </p:txBody>
      </p:sp>
      <p:sp>
        <p:nvSpPr>
          <p:cNvPr id="3" name="Marcador de contenido 2">
            <a:extLst>
              <a:ext uri="{FF2B5EF4-FFF2-40B4-BE49-F238E27FC236}">
                <a16:creationId xmlns:a16="http://schemas.microsoft.com/office/drawing/2014/main" id="{8104594D-6D2E-0989-609D-01501CBA59F0}"/>
              </a:ext>
            </a:extLst>
          </p:cNvPr>
          <p:cNvSpPr>
            <a:spLocks noGrp="1"/>
          </p:cNvSpPr>
          <p:nvPr>
            <p:ph idx="1"/>
          </p:nvPr>
        </p:nvSpPr>
        <p:spPr/>
        <p:txBody>
          <a:bodyPr/>
          <a:lstStyle/>
          <a:p>
            <a:endParaRPr lang="en-GB"/>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1F8CC5C0-AFA0-A63C-7096-587028C2F963}"/>
              </a:ext>
            </a:extLst>
          </p:cNvPr>
          <p:cNvPicPr>
            <a:picLocks noChangeAspect="1"/>
          </p:cNvPicPr>
          <p:nvPr/>
        </p:nvPicPr>
        <p:blipFill>
          <a:blip r:embed="rId2">
            <a:extLst>
              <a:ext uri="{28A0092B-C50C-407E-A947-70E740481C1C}">
                <a14:useLocalDpi xmlns:a14="http://schemas.microsoft.com/office/drawing/2010/main" val="0"/>
              </a:ext>
            </a:extLst>
          </a:blip>
          <a:srcRect t="1" b="68107"/>
          <a:stretch>
            <a:fillRect/>
          </a:stretch>
        </p:blipFill>
        <p:spPr>
          <a:xfrm>
            <a:off x="1095531" y="-1"/>
            <a:ext cx="10258269" cy="2189527"/>
          </a:xfrm>
          <a:prstGeom prst="rect">
            <a:avLst/>
          </a:prstGeom>
        </p:spPr>
      </p:pic>
    </p:spTree>
    <p:extLst>
      <p:ext uri="{BB962C8B-B14F-4D97-AF65-F5344CB8AC3E}">
        <p14:creationId xmlns:p14="http://schemas.microsoft.com/office/powerpoint/2010/main" val="2914711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EAAA7-A630-7A9F-504D-7D1A78ACBEE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2DEE587-5295-F299-4B4B-61E1FE82EBC3}"/>
              </a:ext>
            </a:extLst>
          </p:cNvPr>
          <p:cNvSpPr>
            <a:spLocks noGrp="1"/>
          </p:cNvSpPr>
          <p:nvPr>
            <p:ph type="title"/>
          </p:nvPr>
        </p:nvSpPr>
        <p:spPr/>
        <p:txBody>
          <a:bodyPr/>
          <a:lstStyle/>
          <a:p>
            <a:endParaRPr lang="en-GB"/>
          </a:p>
        </p:txBody>
      </p:sp>
      <p:sp>
        <p:nvSpPr>
          <p:cNvPr id="3" name="Marcador de contenido 2">
            <a:extLst>
              <a:ext uri="{FF2B5EF4-FFF2-40B4-BE49-F238E27FC236}">
                <a16:creationId xmlns:a16="http://schemas.microsoft.com/office/drawing/2014/main" id="{4D9238BF-629B-7ECB-4466-52C4F43466AC}"/>
              </a:ext>
            </a:extLst>
          </p:cNvPr>
          <p:cNvSpPr>
            <a:spLocks noGrp="1"/>
          </p:cNvSpPr>
          <p:nvPr>
            <p:ph idx="1"/>
          </p:nvPr>
        </p:nvSpPr>
        <p:spPr/>
        <p:txBody>
          <a:bodyPr/>
          <a:lstStyle/>
          <a:p>
            <a:endParaRPr lang="en-GB"/>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F29AF8A6-5FF4-262A-582A-605A094A87DA}"/>
              </a:ext>
            </a:extLst>
          </p:cNvPr>
          <p:cNvPicPr>
            <a:picLocks noChangeAspect="1"/>
          </p:cNvPicPr>
          <p:nvPr/>
        </p:nvPicPr>
        <p:blipFill>
          <a:blip r:embed="rId2">
            <a:extLst>
              <a:ext uri="{28A0092B-C50C-407E-A947-70E740481C1C}">
                <a14:useLocalDpi xmlns:a14="http://schemas.microsoft.com/office/drawing/2010/main" val="0"/>
              </a:ext>
            </a:extLst>
          </a:blip>
          <a:srcRect t="1" b="50053"/>
          <a:stretch>
            <a:fillRect/>
          </a:stretch>
        </p:blipFill>
        <p:spPr>
          <a:xfrm>
            <a:off x="1095531" y="-1"/>
            <a:ext cx="10258269" cy="3429001"/>
          </a:xfrm>
          <a:prstGeom prst="rect">
            <a:avLst/>
          </a:prstGeom>
        </p:spPr>
      </p:pic>
    </p:spTree>
    <p:extLst>
      <p:ext uri="{BB962C8B-B14F-4D97-AF65-F5344CB8AC3E}">
        <p14:creationId xmlns:p14="http://schemas.microsoft.com/office/powerpoint/2010/main" val="991578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70A07-A7BE-63D1-4688-CA28A420DFC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FBFF05-2C11-EFFA-57F4-AA129D877A67}"/>
              </a:ext>
            </a:extLst>
          </p:cNvPr>
          <p:cNvSpPr>
            <a:spLocks noGrp="1"/>
          </p:cNvSpPr>
          <p:nvPr>
            <p:ph type="title"/>
          </p:nvPr>
        </p:nvSpPr>
        <p:spPr/>
        <p:txBody>
          <a:bodyPr/>
          <a:lstStyle/>
          <a:p>
            <a:endParaRPr lang="en-GB"/>
          </a:p>
        </p:txBody>
      </p:sp>
      <p:sp>
        <p:nvSpPr>
          <p:cNvPr id="3" name="Marcador de contenido 2">
            <a:extLst>
              <a:ext uri="{FF2B5EF4-FFF2-40B4-BE49-F238E27FC236}">
                <a16:creationId xmlns:a16="http://schemas.microsoft.com/office/drawing/2014/main" id="{D5FF0E14-1F1C-026C-84AA-313D69464D45}"/>
              </a:ext>
            </a:extLst>
          </p:cNvPr>
          <p:cNvSpPr>
            <a:spLocks noGrp="1"/>
          </p:cNvSpPr>
          <p:nvPr>
            <p:ph idx="1"/>
          </p:nvPr>
        </p:nvSpPr>
        <p:spPr/>
        <p:txBody>
          <a:bodyPr/>
          <a:lstStyle/>
          <a:p>
            <a:endParaRPr lang="en-GB"/>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856B871B-A306-9703-E978-40E84E7E3500}"/>
              </a:ext>
            </a:extLst>
          </p:cNvPr>
          <p:cNvPicPr>
            <a:picLocks noChangeAspect="1"/>
          </p:cNvPicPr>
          <p:nvPr/>
        </p:nvPicPr>
        <p:blipFill>
          <a:blip r:embed="rId2">
            <a:extLst>
              <a:ext uri="{28A0092B-C50C-407E-A947-70E740481C1C}">
                <a14:useLocalDpi xmlns:a14="http://schemas.microsoft.com/office/drawing/2010/main" val="0"/>
              </a:ext>
            </a:extLst>
          </a:blip>
          <a:srcRect t="1" b="22285"/>
          <a:stretch>
            <a:fillRect/>
          </a:stretch>
        </p:blipFill>
        <p:spPr>
          <a:xfrm>
            <a:off x="1095531" y="-1"/>
            <a:ext cx="10258269" cy="5335399"/>
          </a:xfrm>
          <a:prstGeom prst="rect">
            <a:avLst/>
          </a:prstGeom>
        </p:spPr>
      </p:pic>
    </p:spTree>
    <p:extLst>
      <p:ext uri="{BB962C8B-B14F-4D97-AF65-F5344CB8AC3E}">
        <p14:creationId xmlns:p14="http://schemas.microsoft.com/office/powerpoint/2010/main" val="3417578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8FF2A-6A4A-AAA8-3940-5ADF4C46D95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393F6E-0F01-2362-483D-21B2EDDF30D5}"/>
              </a:ext>
            </a:extLst>
          </p:cNvPr>
          <p:cNvSpPr>
            <a:spLocks noGrp="1"/>
          </p:cNvSpPr>
          <p:nvPr>
            <p:ph type="title"/>
          </p:nvPr>
        </p:nvSpPr>
        <p:spPr/>
        <p:txBody>
          <a:bodyPr/>
          <a:lstStyle/>
          <a:p>
            <a:endParaRPr lang="en-GB"/>
          </a:p>
        </p:txBody>
      </p:sp>
      <p:sp>
        <p:nvSpPr>
          <p:cNvPr id="3" name="Marcador de contenido 2">
            <a:extLst>
              <a:ext uri="{FF2B5EF4-FFF2-40B4-BE49-F238E27FC236}">
                <a16:creationId xmlns:a16="http://schemas.microsoft.com/office/drawing/2014/main" id="{F454413E-9923-6205-40C7-E8E75624F56F}"/>
              </a:ext>
            </a:extLst>
          </p:cNvPr>
          <p:cNvSpPr>
            <a:spLocks noGrp="1"/>
          </p:cNvSpPr>
          <p:nvPr>
            <p:ph idx="1"/>
          </p:nvPr>
        </p:nvSpPr>
        <p:spPr/>
        <p:txBody>
          <a:bodyPr/>
          <a:lstStyle/>
          <a:p>
            <a:endParaRPr lang="en-GB"/>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BB93BE54-29C4-C478-DB25-E9E0995E658B}"/>
              </a:ext>
            </a:extLst>
          </p:cNvPr>
          <p:cNvPicPr>
            <a:picLocks noChangeAspect="1"/>
          </p:cNvPicPr>
          <p:nvPr/>
        </p:nvPicPr>
        <p:blipFill>
          <a:blip r:embed="rId2">
            <a:extLst>
              <a:ext uri="{28A0092B-C50C-407E-A947-70E740481C1C}">
                <a14:useLocalDpi xmlns:a14="http://schemas.microsoft.com/office/drawing/2010/main" val="0"/>
              </a:ext>
            </a:extLst>
          </a:blip>
          <a:srcRect t="2" b="13731"/>
          <a:stretch>
            <a:fillRect/>
          </a:stretch>
        </p:blipFill>
        <p:spPr>
          <a:xfrm>
            <a:off x="1095531" y="-1"/>
            <a:ext cx="10258269" cy="5922629"/>
          </a:xfrm>
          <a:prstGeom prst="rect">
            <a:avLst/>
          </a:prstGeom>
        </p:spPr>
      </p:pic>
    </p:spTree>
    <p:extLst>
      <p:ext uri="{BB962C8B-B14F-4D97-AF65-F5344CB8AC3E}">
        <p14:creationId xmlns:p14="http://schemas.microsoft.com/office/powerpoint/2010/main" val="16103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8E12B9-9BB9-4457-0C54-2646BD3D59D6}"/>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BUFALIN?</a:t>
            </a:r>
          </a:p>
        </p:txBody>
      </p:sp>
      <p:pic>
        <p:nvPicPr>
          <p:cNvPr id="6" name="Imagen 5" descr="Diagrama, Dibujo de ingeniería&#10;&#10;El contenido generado por IA puede ser incorrecto.">
            <a:extLst>
              <a:ext uri="{FF2B5EF4-FFF2-40B4-BE49-F238E27FC236}">
                <a16:creationId xmlns:a16="http://schemas.microsoft.com/office/drawing/2014/main" id="{6243AD7F-8345-C173-228F-AEC01A20E4FD}"/>
              </a:ext>
            </a:extLst>
          </p:cNvPr>
          <p:cNvPicPr>
            <a:picLocks noChangeAspect="1"/>
          </p:cNvPicPr>
          <p:nvPr/>
        </p:nvPicPr>
        <p:blipFill>
          <a:blip r:embed="rId2"/>
          <a:stretch>
            <a:fillRect/>
          </a:stretch>
        </p:blipFill>
        <p:spPr>
          <a:xfrm>
            <a:off x="715748" y="2564413"/>
            <a:ext cx="5131088" cy="3231662"/>
          </a:xfrm>
          <a:prstGeom prst="rect">
            <a:avLst/>
          </a:prstGeom>
        </p:spPr>
      </p:pic>
      <p:pic>
        <p:nvPicPr>
          <p:cNvPr id="5" name="Marcador de contenido 4" descr="Rana en el pasto&#10;&#10;El contenido generado por IA puede ser incorrecto.">
            <a:extLst>
              <a:ext uri="{FF2B5EF4-FFF2-40B4-BE49-F238E27FC236}">
                <a16:creationId xmlns:a16="http://schemas.microsoft.com/office/drawing/2014/main" id="{B151256F-84B5-1E99-0337-F7E3103210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45165" y="2292573"/>
            <a:ext cx="5131087" cy="3848315"/>
          </a:xfrm>
          <a:prstGeom prst="rect">
            <a:avLst/>
          </a:prstGeom>
        </p:spPr>
      </p:pic>
    </p:spTree>
    <p:extLst>
      <p:ext uri="{BB962C8B-B14F-4D97-AF65-F5344CB8AC3E}">
        <p14:creationId xmlns:p14="http://schemas.microsoft.com/office/powerpoint/2010/main" val="1016219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3CC00-60F8-8AE8-52E4-CD6CF6CA16A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862080-499D-F300-03BC-36BF32BA9B80}"/>
              </a:ext>
            </a:extLst>
          </p:cNvPr>
          <p:cNvSpPr>
            <a:spLocks noGrp="1"/>
          </p:cNvSpPr>
          <p:nvPr>
            <p:ph type="title"/>
          </p:nvPr>
        </p:nvSpPr>
        <p:spPr/>
        <p:txBody>
          <a:bodyPr/>
          <a:lstStyle/>
          <a:p>
            <a:endParaRPr lang="en-GB"/>
          </a:p>
        </p:txBody>
      </p:sp>
      <p:sp>
        <p:nvSpPr>
          <p:cNvPr id="3" name="Marcador de contenido 2">
            <a:extLst>
              <a:ext uri="{FF2B5EF4-FFF2-40B4-BE49-F238E27FC236}">
                <a16:creationId xmlns:a16="http://schemas.microsoft.com/office/drawing/2014/main" id="{E32A8CB5-8876-B2A0-5F36-E72F53CEAB44}"/>
              </a:ext>
            </a:extLst>
          </p:cNvPr>
          <p:cNvSpPr>
            <a:spLocks noGrp="1"/>
          </p:cNvSpPr>
          <p:nvPr>
            <p:ph idx="1"/>
          </p:nvPr>
        </p:nvSpPr>
        <p:spPr/>
        <p:txBody>
          <a:bodyPr/>
          <a:lstStyle/>
          <a:p>
            <a:endParaRPr lang="en-GB"/>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73624DA8-8B88-0DF3-8F65-B5C742696964}"/>
              </a:ext>
            </a:extLst>
          </p:cNvPr>
          <p:cNvPicPr>
            <a:picLocks noChangeAspect="1"/>
          </p:cNvPicPr>
          <p:nvPr/>
        </p:nvPicPr>
        <p:blipFill>
          <a:blip r:embed="rId2">
            <a:extLst>
              <a:ext uri="{28A0092B-C50C-407E-A947-70E740481C1C}">
                <a14:useLocalDpi xmlns:a14="http://schemas.microsoft.com/office/drawing/2010/main" val="0"/>
              </a:ext>
            </a:extLst>
          </a:blip>
          <a:srcRect t="3" b="107"/>
          <a:stretch>
            <a:fillRect/>
          </a:stretch>
        </p:blipFill>
        <p:spPr>
          <a:xfrm>
            <a:off x="1095531" y="-1"/>
            <a:ext cx="10258269" cy="6858001"/>
          </a:xfrm>
          <a:prstGeom prst="rect">
            <a:avLst/>
          </a:prstGeom>
        </p:spPr>
      </p:pic>
    </p:spTree>
    <p:extLst>
      <p:ext uri="{BB962C8B-B14F-4D97-AF65-F5344CB8AC3E}">
        <p14:creationId xmlns:p14="http://schemas.microsoft.com/office/powerpoint/2010/main" val="154430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9DCF34-AD39-F17D-5CD6-5E8F955BA58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E7609B7-9E21-A77D-A929-0721893D6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D436CEA8-40E2-8794-511D-BEC8C040F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ACFB2-2D1F-2F82-8B7B-24A49FE3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B196D8-42D6-F185-5137-12BC23BBD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4D8B6D-95E1-312F-52A1-D27BFDE80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BA20ED-EF99-9D06-4BF6-C8DBAEBBE26D}"/>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EXCEL:</a:t>
            </a:r>
          </a:p>
        </p:txBody>
      </p:sp>
      <p:pic>
        <p:nvPicPr>
          <p:cNvPr id="18" name="Imagen 17">
            <a:extLst>
              <a:ext uri="{FF2B5EF4-FFF2-40B4-BE49-F238E27FC236}">
                <a16:creationId xmlns:a16="http://schemas.microsoft.com/office/drawing/2014/main" id="{3DBE3B09-25DC-B7AF-9991-33C5E7403B4C}"/>
              </a:ext>
            </a:extLst>
          </p:cNvPr>
          <p:cNvPicPr>
            <a:picLocks noChangeAspect="1"/>
          </p:cNvPicPr>
          <p:nvPr/>
        </p:nvPicPr>
        <p:blipFill>
          <a:blip r:embed="rId2"/>
          <a:stretch>
            <a:fillRect/>
          </a:stretch>
        </p:blipFill>
        <p:spPr>
          <a:xfrm>
            <a:off x="2357119" y="1576447"/>
            <a:ext cx="7477762" cy="3828713"/>
          </a:xfrm>
          <a:prstGeom prst="rect">
            <a:avLst/>
          </a:prstGeom>
        </p:spPr>
      </p:pic>
      <p:pic>
        <p:nvPicPr>
          <p:cNvPr id="21" name="Imagen 20">
            <a:extLst>
              <a:ext uri="{FF2B5EF4-FFF2-40B4-BE49-F238E27FC236}">
                <a16:creationId xmlns:a16="http://schemas.microsoft.com/office/drawing/2014/main" id="{96001646-800B-BFA1-60C9-257CF923901F}"/>
              </a:ext>
            </a:extLst>
          </p:cNvPr>
          <p:cNvPicPr>
            <a:picLocks noChangeAspect="1"/>
          </p:cNvPicPr>
          <p:nvPr/>
        </p:nvPicPr>
        <p:blipFill>
          <a:blip r:embed="rId3"/>
          <a:srcRect t="18176" r="16445" b="63023"/>
          <a:stretch>
            <a:fillRect/>
          </a:stretch>
        </p:blipFill>
        <p:spPr>
          <a:xfrm>
            <a:off x="402920" y="5584132"/>
            <a:ext cx="6182667" cy="957481"/>
          </a:xfrm>
          <a:prstGeom prst="rect">
            <a:avLst/>
          </a:prstGeom>
        </p:spPr>
      </p:pic>
      <p:pic>
        <p:nvPicPr>
          <p:cNvPr id="23" name="Imagen 22">
            <a:extLst>
              <a:ext uri="{FF2B5EF4-FFF2-40B4-BE49-F238E27FC236}">
                <a16:creationId xmlns:a16="http://schemas.microsoft.com/office/drawing/2014/main" id="{3EC07D9F-0140-65B5-D2C8-149AA160AE1B}"/>
              </a:ext>
            </a:extLst>
          </p:cNvPr>
          <p:cNvPicPr>
            <a:picLocks noChangeAspect="1"/>
          </p:cNvPicPr>
          <p:nvPr/>
        </p:nvPicPr>
        <p:blipFill>
          <a:blip r:embed="rId4"/>
          <a:srcRect t="13264" r="30583" b="51931"/>
          <a:stretch>
            <a:fillRect/>
          </a:stretch>
        </p:blipFill>
        <p:spPr>
          <a:xfrm>
            <a:off x="6988507" y="4932681"/>
            <a:ext cx="5037486" cy="1778000"/>
          </a:xfrm>
          <a:prstGeom prst="rect">
            <a:avLst/>
          </a:prstGeom>
        </p:spPr>
      </p:pic>
    </p:spTree>
    <p:extLst>
      <p:ext uri="{BB962C8B-B14F-4D97-AF65-F5344CB8AC3E}">
        <p14:creationId xmlns:p14="http://schemas.microsoft.com/office/powerpoint/2010/main" val="2935142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AB48C5-50AB-9137-A4F5-E2AA424B92B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5823D5-040A-9AF5-3BB9-CDA7E1367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7E5E6AC3-755D-C5BD-86D2-A391567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06113A-BBD0-6C3A-1F13-931207D23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6879C5B-275F-0E7D-76D4-BDC118D28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80A63D6-02F6-AD46-7834-460B46EF2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8494793-FD33-EFDB-B12B-3372FDCBA4A4}"/>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RESULTS:</a:t>
            </a:r>
          </a:p>
        </p:txBody>
      </p:sp>
      <p:sp>
        <p:nvSpPr>
          <p:cNvPr id="7" name="Cuadro de texto 1">
            <a:extLst>
              <a:ext uri="{FF2B5EF4-FFF2-40B4-BE49-F238E27FC236}">
                <a16:creationId xmlns:a16="http://schemas.microsoft.com/office/drawing/2014/main" id="{BD955972-A48E-303C-CC40-9E671BB2E838}"/>
              </a:ext>
            </a:extLst>
          </p:cNvPr>
          <p:cNvSpPr txBox="1">
            <a:spLocks noChangeArrowheads="1"/>
          </p:cNvSpPr>
          <p:nvPr/>
        </p:nvSpPr>
        <p:spPr bwMode="auto">
          <a:xfrm>
            <a:off x="0" y="5630443"/>
            <a:ext cx="12192000" cy="395288"/>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bufalin energies (kcal/mol)                                               ADP energies (kcal/mol)</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pic>
        <p:nvPicPr>
          <p:cNvPr id="8" name="Imagen 1" descr="Tabla&#10;&#10;El contenido generado por IA puede ser incorrecto.">
            <a:extLst>
              <a:ext uri="{FF2B5EF4-FFF2-40B4-BE49-F238E27FC236}">
                <a16:creationId xmlns:a16="http://schemas.microsoft.com/office/drawing/2014/main" id="{08F88B3E-5C11-0D06-08E2-E4BE4544A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462"/>
          <a:stretch>
            <a:fillRect/>
          </a:stretch>
        </p:blipFill>
        <p:spPr bwMode="auto">
          <a:xfrm>
            <a:off x="163245" y="2370857"/>
            <a:ext cx="5822821" cy="25677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Tabla&#10;&#10;El contenido generado por IA puede ser incorrecto.">
            <a:extLst>
              <a:ext uri="{FF2B5EF4-FFF2-40B4-BE49-F238E27FC236}">
                <a16:creationId xmlns:a16="http://schemas.microsoft.com/office/drawing/2014/main" id="{574666BF-104C-7197-2CDE-C6970FCE1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56"/>
          <a:stretch>
            <a:fillRect/>
          </a:stretch>
        </p:blipFill>
        <p:spPr bwMode="auto">
          <a:xfrm>
            <a:off x="6220691" y="2370857"/>
            <a:ext cx="5592276" cy="255632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recto 11">
            <a:extLst>
              <a:ext uri="{FF2B5EF4-FFF2-40B4-BE49-F238E27FC236}">
                <a16:creationId xmlns:a16="http://schemas.microsoft.com/office/drawing/2014/main" id="{552B270B-0834-C550-82C3-652E14AEB894}"/>
              </a:ext>
            </a:extLst>
          </p:cNvPr>
          <p:cNvCxnSpPr>
            <a:cxnSpLocks/>
          </p:cNvCxnSpPr>
          <p:nvPr/>
        </p:nvCxnSpPr>
        <p:spPr>
          <a:xfrm>
            <a:off x="6096000" y="1825625"/>
            <a:ext cx="0" cy="435133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4330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F320735-7E40-1B09-BE21-2AE6534DD10B}"/>
              </a:ext>
            </a:extLst>
          </p:cNvPr>
          <p:cNvSpPr>
            <a:spLocks noGrp="1"/>
          </p:cNvSpPr>
          <p:nvPr>
            <p:ph idx="1"/>
          </p:nvPr>
        </p:nvSpPr>
        <p:spPr>
          <a:xfrm>
            <a:off x="6969732" y="1095374"/>
            <a:ext cx="4799704" cy="1325563"/>
          </a:xfrm>
        </p:spPr>
        <p:txBody>
          <a:bodyPr/>
          <a:lstStyle/>
          <a:p>
            <a:pPr marL="0" indent="0">
              <a:buNone/>
            </a:pPr>
            <a:r>
              <a:rPr lang="en-US" noProof="0" dirty="0"/>
              <a:t>Bufalin bound to the Alpha helix bundle in the membrane domain</a:t>
            </a:r>
          </a:p>
        </p:txBody>
      </p:sp>
      <p:pic>
        <p:nvPicPr>
          <p:cNvPr id="4" name="Imagen 1" descr="Un dibujo de una persona&#10;&#10;El contenido generado por IA puede ser incorrecto.">
            <a:extLst>
              <a:ext uri="{FF2B5EF4-FFF2-40B4-BE49-F238E27FC236}">
                <a16:creationId xmlns:a16="http://schemas.microsoft.com/office/drawing/2014/main" id="{783F07A0-68CD-CA40-8189-DC8DA7D88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130"/>
            <a:ext cx="6554096" cy="34580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Dibujo en blanco y negro&#10;&#10;El contenido generado por IA puede ser incorrecto.">
            <a:extLst>
              <a:ext uri="{FF2B5EF4-FFF2-40B4-BE49-F238E27FC236}">
                <a16:creationId xmlns:a16="http://schemas.microsoft.com/office/drawing/2014/main" id="{5569A56F-117D-4AEC-14FD-005CC0352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341" y="3703799"/>
            <a:ext cx="6483643" cy="3062762"/>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a:extLst>
              <a:ext uri="{FF2B5EF4-FFF2-40B4-BE49-F238E27FC236}">
                <a16:creationId xmlns:a16="http://schemas.microsoft.com/office/drawing/2014/main" id="{988F0D5C-5D39-7D05-9449-44CA71A61938}"/>
              </a:ext>
            </a:extLst>
          </p:cNvPr>
          <p:cNvSpPr txBox="1">
            <a:spLocks/>
          </p:cNvSpPr>
          <p:nvPr/>
        </p:nvSpPr>
        <p:spPr>
          <a:xfrm>
            <a:off x="877196" y="4572398"/>
            <a:ext cx="479970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noProof="0" dirty="0"/>
              <a:t>ADP bound to the cytosolic domain of the Na/k </a:t>
            </a:r>
            <a:r>
              <a:rPr lang="en-GB" noProof="0" dirty="0" err="1"/>
              <a:t>atpase</a:t>
            </a:r>
            <a:r>
              <a:rPr lang="en-GB" noProof="0" dirty="0"/>
              <a:t> pump </a:t>
            </a:r>
          </a:p>
        </p:txBody>
      </p:sp>
    </p:spTree>
    <p:extLst>
      <p:ext uri="{BB962C8B-B14F-4D97-AF65-F5344CB8AC3E}">
        <p14:creationId xmlns:p14="http://schemas.microsoft.com/office/powerpoint/2010/main" val="3444483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32AD89-3C10-EEC9-B047-B7162DE9981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A23E81-3A14-7BBE-2356-C57ED86D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B456F361-0E1B-2764-5306-F9244EF1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F18011-6921-4958-6D8F-6B0C39BB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EE40E0D-B383-5EFD-DE21-76A068B57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4E3182E-8D02-749F-DA40-08C036303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6914D8-07B4-8514-7293-036C29824D1D}"/>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CONCLUSIONS: </a:t>
            </a:r>
          </a:p>
        </p:txBody>
      </p:sp>
      <p:sp>
        <p:nvSpPr>
          <p:cNvPr id="4" name="Marcador de contenido 3">
            <a:extLst>
              <a:ext uri="{FF2B5EF4-FFF2-40B4-BE49-F238E27FC236}">
                <a16:creationId xmlns:a16="http://schemas.microsoft.com/office/drawing/2014/main" id="{45CA7B01-D0BE-0E5B-9F92-FF02778EF2C8}"/>
              </a:ext>
            </a:extLst>
          </p:cNvPr>
          <p:cNvSpPr>
            <a:spLocks noGrp="1"/>
          </p:cNvSpPr>
          <p:nvPr>
            <p:ph idx="1"/>
          </p:nvPr>
        </p:nvSpPr>
        <p:spPr>
          <a:xfrm>
            <a:off x="838200" y="1825625"/>
            <a:ext cx="10515600" cy="526877"/>
          </a:xfrm>
        </p:spPr>
        <p:txBody>
          <a:bodyPr>
            <a:noAutofit/>
          </a:bodyPr>
          <a:lstStyle/>
          <a:p>
            <a:r>
              <a:rPr lang="en-US" noProof="0" dirty="0"/>
              <a:t>Bufalin is not in a competitive </a:t>
            </a:r>
            <a:r>
              <a:rPr lang="en-US" dirty="0"/>
              <a:t>environment</a:t>
            </a:r>
            <a:r>
              <a:rPr lang="en-US" noProof="0" dirty="0"/>
              <a:t> with ADP, it’s an inhibitor for the translocase and allosterically</a:t>
            </a:r>
            <a:r>
              <a:rPr lang="en-US" dirty="0"/>
              <a:t>, for ADP</a:t>
            </a:r>
            <a:endParaRPr lang="en-US" noProof="0" dirty="0"/>
          </a:p>
        </p:txBody>
      </p:sp>
      <p:sp>
        <p:nvSpPr>
          <p:cNvPr id="3" name="Marcador de contenido 3">
            <a:extLst>
              <a:ext uri="{FF2B5EF4-FFF2-40B4-BE49-F238E27FC236}">
                <a16:creationId xmlns:a16="http://schemas.microsoft.com/office/drawing/2014/main" id="{98E9B29E-FC22-DCC1-992E-98DDD88E222A}"/>
              </a:ext>
            </a:extLst>
          </p:cNvPr>
          <p:cNvSpPr txBox="1">
            <a:spLocks/>
          </p:cNvSpPr>
          <p:nvPr/>
        </p:nvSpPr>
        <p:spPr>
          <a:xfrm>
            <a:off x="838200" y="3165561"/>
            <a:ext cx="10515600" cy="526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Bufalin is in a competitive environment with K ions </a:t>
            </a:r>
          </a:p>
        </p:txBody>
      </p:sp>
      <p:sp>
        <p:nvSpPr>
          <p:cNvPr id="5" name="Marcador de contenido 3">
            <a:extLst>
              <a:ext uri="{FF2B5EF4-FFF2-40B4-BE49-F238E27FC236}">
                <a16:creationId xmlns:a16="http://schemas.microsoft.com/office/drawing/2014/main" id="{8434FEF4-FF0B-BDEE-54E1-C7F014B91FF8}"/>
              </a:ext>
            </a:extLst>
          </p:cNvPr>
          <p:cNvSpPr txBox="1">
            <a:spLocks/>
          </p:cNvSpPr>
          <p:nvPr/>
        </p:nvSpPr>
        <p:spPr>
          <a:xfrm>
            <a:off x="838200" y="5853342"/>
            <a:ext cx="10515600" cy="526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Bufalin displaces K ions</a:t>
            </a:r>
          </a:p>
        </p:txBody>
      </p:sp>
      <p:pic>
        <p:nvPicPr>
          <p:cNvPr id="10" name="Imagen 9">
            <a:extLst>
              <a:ext uri="{FF2B5EF4-FFF2-40B4-BE49-F238E27FC236}">
                <a16:creationId xmlns:a16="http://schemas.microsoft.com/office/drawing/2014/main" id="{E4496B03-5433-4C05-148F-D8D19C863521}"/>
              </a:ext>
            </a:extLst>
          </p:cNvPr>
          <p:cNvPicPr>
            <a:picLocks noChangeAspect="1"/>
          </p:cNvPicPr>
          <p:nvPr/>
        </p:nvPicPr>
        <p:blipFill>
          <a:blip r:embed="rId2"/>
          <a:srcRect t="31189" b="1993"/>
          <a:stretch>
            <a:fillRect/>
          </a:stretch>
        </p:blipFill>
        <p:spPr>
          <a:xfrm>
            <a:off x="2233969" y="3639570"/>
            <a:ext cx="7724061" cy="2197146"/>
          </a:xfrm>
          <a:prstGeom prst="rect">
            <a:avLst/>
          </a:prstGeom>
        </p:spPr>
      </p:pic>
      <p:sp>
        <p:nvSpPr>
          <p:cNvPr id="14" name="CuadroTexto 13">
            <a:extLst>
              <a:ext uri="{FF2B5EF4-FFF2-40B4-BE49-F238E27FC236}">
                <a16:creationId xmlns:a16="http://schemas.microsoft.com/office/drawing/2014/main" id="{AA6D4016-1090-F655-1F7A-EBB012E0B0BB}"/>
              </a:ext>
            </a:extLst>
          </p:cNvPr>
          <p:cNvSpPr txBox="1"/>
          <p:nvPr/>
        </p:nvSpPr>
        <p:spPr>
          <a:xfrm>
            <a:off x="8055033" y="5022345"/>
            <a:ext cx="1795549" cy="830997"/>
          </a:xfrm>
          <a:prstGeom prst="rect">
            <a:avLst/>
          </a:prstGeom>
          <a:noFill/>
        </p:spPr>
        <p:txBody>
          <a:bodyPr wrap="square">
            <a:spAutoFit/>
          </a:bodyPr>
          <a:lstStyle/>
          <a:p>
            <a:r>
              <a:rPr lang="en-GB" sz="1600" u="sng" dirty="0">
                <a:solidFill>
                  <a:srgbClr val="467886"/>
                </a:solidFill>
                <a:effectLst/>
                <a:latin typeface="Aptos" panose="020B0004020202020204" pitchFamily="34" charset="0"/>
                <a:ea typeface="Times New Roman" panose="02020603050405020304" pitchFamily="18" charset="0"/>
                <a:cs typeface="Times New Roman" panose="02020603050405020304" pitchFamily="18" charset="0"/>
                <a:hlinkClick r:id="rId3"/>
              </a:rPr>
              <a:t>https://pmc.ncbi.nlm.nih.gov/articles/PMC8246295/</a:t>
            </a:r>
            <a:endParaRPr lang="en-GB" sz="1600" dirty="0"/>
          </a:p>
        </p:txBody>
      </p:sp>
    </p:spTree>
    <p:extLst>
      <p:ext uri="{BB962C8B-B14F-4D97-AF65-F5344CB8AC3E}">
        <p14:creationId xmlns:p14="http://schemas.microsoft.com/office/powerpoint/2010/main" val="423045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Un dibujo de un árbol&#10;&#10;El contenido generado por IA puede ser incorrecto.">
            <a:extLst>
              <a:ext uri="{FF2B5EF4-FFF2-40B4-BE49-F238E27FC236}">
                <a16:creationId xmlns:a16="http://schemas.microsoft.com/office/drawing/2014/main" id="{2BF8F63D-0DFA-D746-9794-271DF8698024}"/>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1607" b="13393"/>
          <a:stretch>
            <a:fill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909DB8CF-8567-1461-0DCD-793EE587D252}"/>
              </a:ext>
            </a:extLst>
          </p:cNvPr>
          <p:cNvSpPr>
            <a:spLocks noGrp="1"/>
          </p:cNvSpPr>
          <p:nvPr>
            <p:ph type="title"/>
          </p:nvPr>
        </p:nvSpPr>
        <p:spPr>
          <a:xfrm>
            <a:off x="1524000" y="2518995"/>
            <a:ext cx="9144000" cy="1820007"/>
          </a:xfrm>
        </p:spPr>
        <p:txBody>
          <a:bodyPr vert="horz" lIns="91440" tIns="45720" rIns="91440" bIns="45720" rtlCol="0" anchor="b">
            <a:normAutofit/>
          </a:bodyPr>
          <a:lstStyle/>
          <a:p>
            <a:pPr algn="ctr"/>
            <a:r>
              <a:rPr lang="en-US" sz="6000" noProof="0" dirty="0">
                <a:solidFill>
                  <a:srgbClr val="FFFFFF"/>
                </a:solidFill>
              </a:rPr>
              <a:t>Thank you for listening and have a good summer</a:t>
            </a:r>
          </a:p>
        </p:txBody>
      </p:sp>
    </p:spTree>
    <p:extLst>
      <p:ext uri="{BB962C8B-B14F-4D97-AF65-F5344CB8AC3E}">
        <p14:creationId xmlns:p14="http://schemas.microsoft.com/office/powerpoint/2010/main" val="19657638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7" name="Rectangle 16">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87D90ECE-CD63-4ABB-4540-AADDB254C334}"/>
              </a:ext>
            </a:extLst>
          </p:cNvPr>
          <p:cNvSpPr>
            <a:spLocks noGrp="1"/>
          </p:cNvSpPr>
          <p:nvPr>
            <p:ph type="title"/>
          </p:nvPr>
        </p:nvSpPr>
        <p:spPr>
          <a:xfrm>
            <a:off x="1371598" y="319314"/>
            <a:ext cx="9477377" cy="1030515"/>
          </a:xfrm>
        </p:spPr>
        <p:txBody>
          <a:bodyPr anchor="ctr">
            <a:normAutofit/>
          </a:bodyPr>
          <a:lstStyle/>
          <a:p>
            <a:r>
              <a:rPr lang="es-ES" sz="4000">
                <a:solidFill>
                  <a:srgbClr val="FFFFFF"/>
                </a:solidFill>
              </a:rPr>
              <a:t>Na/K atpase pump</a:t>
            </a:r>
            <a:endParaRPr lang="en-GB" sz="4000">
              <a:solidFill>
                <a:srgbClr val="FFFFFF"/>
              </a:solidFill>
            </a:endParaRPr>
          </a:p>
        </p:txBody>
      </p:sp>
      <p:pic>
        <p:nvPicPr>
          <p:cNvPr id="5" name="Marcador de contenido 4">
            <a:extLst>
              <a:ext uri="{FF2B5EF4-FFF2-40B4-BE49-F238E27FC236}">
                <a16:creationId xmlns:a16="http://schemas.microsoft.com/office/drawing/2014/main" id="{FDFDE35C-6080-35E0-B543-1DD2B873D487}"/>
              </a:ext>
            </a:extLst>
          </p:cNvPr>
          <p:cNvPicPr>
            <a:picLocks noChangeAspect="1"/>
          </p:cNvPicPr>
          <p:nvPr/>
        </p:nvPicPr>
        <p:blipFill>
          <a:blip r:embed="rId3"/>
          <a:srcRect l="10988" t="6085" r="11187"/>
          <a:stretch>
            <a:fillRect/>
          </a:stretch>
        </p:blipFill>
        <p:spPr>
          <a:xfrm>
            <a:off x="274010" y="1669143"/>
            <a:ext cx="6144937" cy="5023860"/>
          </a:xfrm>
          <a:prstGeom prst="rect">
            <a:avLst/>
          </a:prstGeom>
        </p:spPr>
      </p:pic>
      <p:pic>
        <p:nvPicPr>
          <p:cNvPr id="7" name="Imagen 6">
            <a:extLst>
              <a:ext uri="{FF2B5EF4-FFF2-40B4-BE49-F238E27FC236}">
                <a16:creationId xmlns:a16="http://schemas.microsoft.com/office/drawing/2014/main" id="{2A2FB9DA-7903-0E62-899B-FC36EF04DEA1}"/>
              </a:ext>
            </a:extLst>
          </p:cNvPr>
          <p:cNvPicPr>
            <a:picLocks noChangeAspect="1"/>
          </p:cNvPicPr>
          <p:nvPr/>
        </p:nvPicPr>
        <p:blipFill>
          <a:blip r:embed="rId4"/>
          <a:srcRect l="2987" r="7931" b="5595"/>
          <a:stretch>
            <a:fillRect/>
          </a:stretch>
        </p:blipFill>
        <p:spPr>
          <a:xfrm>
            <a:off x="6300131" y="1854661"/>
            <a:ext cx="5713809" cy="3148678"/>
          </a:xfrm>
          <a:prstGeom prst="rect">
            <a:avLst/>
          </a:prstGeom>
        </p:spPr>
      </p:pic>
      <p:sp>
        <p:nvSpPr>
          <p:cNvPr id="11" name="Content Placeholder 10">
            <a:extLst>
              <a:ext uri="{FF2B5EF4-FFF2-40B4-BE49-F238E27FC236}">
                <a16:creationId xmlns:a16="http://schemas.microsoft.com/office/drawing/2014/main" id="{7A28877C-15DD-290E-4E0F-F3E803C69519}"/>
              </a:ext>
            </a:extLst>
          </p:cNvPr>
          <p:cNvSpPr>
            <a:spLocks noGrp="1"/>
          </p:cNvSpPr>
          <p:nvPr>
            <p:ph idx="1"/>
          </p:nvPr>
        </p:nvSpPr>
        <p:spPr>
          <a:xfrm>
            <a:off x="4196712" y="6181887"/>
            <a:ext cx="3827145" cy="676113"/>
          </a:xfrm>
        </p:spPr>
        <p:txBody>
          <a:bodyPr>
            <a:normAutofit/>
          </a:bodyPr>
          <a:lstStyle/>
          <a:p>
            <a:pPr marL="0" indent="0" algn="ctr">
              <a:buNone/>
            </a:pPr>
            <a:r>
              <a:rPr lang="en-GB" dirty="0"/>
              <a:t>X-RAY DIFFRACTION</a:t>
            </a:r>
            <a:endParaRPr lang="en-US" sz="2000" dirty="0"/>
          </a:p>
        </p:txBody>
      </p:sp>
      <p:sp>
        <p:nvSpPr>
          <p:cNvPr id="8" name="Elipse 7">
            <a:extLst>
              <a:ext uri="{FF2B5EF4-FFF2-40B4-BE49-F238E27FC236}">
                <a16:creationId xmlns:a16="http://schemas.microsoft.com/office/drawing/2014/main" id="{7F871138-1539-4B92-183B-079CB374031E}"/>
              </a:ext>
            </a:extLst>
          </p:cNvPr>
          <p:cNvSpPr/>
          <p:nvPr/>
        </p:nvSpPr>
        <p:spPr>
          <a:xfrm>
            <a:off x="2527867" y="4309079"/>
            <a:ext cx="511728" cy="511729"/>
          </a:xfrm>
          <a:prstGeom prst="ellipse">
            <a:avLst/>
          </a:prstGeom>
          <a:noFill/>
          <a:ln w="381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ipse 8">
            <a:extLst>
              <a:ext uri="{FF2B5EF4-FFF2-40B4-BE49-F238E27FC236}">
                <a16:creationId xmlns:a16="http://schemas.microsoft.com/office/drawing/2014/main" id="{862310B7-6906-D8EE-1351-388434F9C4E4}"/>
              </a:ext>
            </a:extLst>
          </p:cNvPr>
          <p:cNvSpPr/>
          <p:nvPr/>
        </p:nvSpPr>
        <p:spPr>
          <a:xfrm>
            <a:off x="7727665" y="3298272"/>
            <a:ext cx="511728" cy="511729"/>
          </a:xfrm>
          <a:prstGeom prst="ellipse">
            <a:avLst/>
          </a:prstGeom>
          <a:noFill/>
          <a:ln w="381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Elipse 11">
            <a:extLst>
              <a:ext uri="{FF2B5EF4-FFF2-40B4-BE49-F238E27FC236}">
                <a16:creationId xmlns:a16="http://schemas.microsoft.com/office/drawing/2014/main" id="{E8F302EB-D8E6-6AA0-F421-8F9880AAE582}"/>
              </a:ext>
            </a:extLst>
          </p:cNvPr>
          <p:cNvSpPr/>
          <p:nvPr/>
        </p:nvSpPr>
        <p:spPr>
          <a:xfrm>
            <a:off x="9750812" y="3450672"/>
            <a:ext cx="511728" cy="511729"/>
          </a:xfrm>
          <a:prstGeom prst="ellipse">
            <a:avLst/>
          </a:prstGeom>
          <a:noFill/>
          <a:ln w="381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10">
            <a:extLst>
              <a:ext uri="{FF2B5EF4-FFF2-40B4-BE49-F238E27FC236}">
                <a16:creationId xmlns:a16="http://schemas.microsoft.com/office/drawing/2014/main" id="{9894872C-1DAC-5812-0EF6-86F543AD9221}"/>
              </a:ext>
            </a:extLst>
          </p:cNvPr>
          <p:cNvSpPr txBox="1">
            <a:spLocks/>
          </p:cNvSpPr>
          <p:nvPr/>
        </p:nvSpPr>
        <p:spPr>
          <a:xfrm>
            <a:off x="-720256" y="2989410"/>
            <a:ext cx="3827145" cy="67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000" dirty="0"/>
              <a:t>c</a:t>
            </a:r>
            <a:r>
              <a:rPr lang="en-GB" sz="2000" dirty="0" err="1"/>
              <a:t>holesterol</a:t>
            </a:r>
            <a:endParaRPr lang="en-US" sz="2000" dirty="0"/>
          </a:p>
        </p:txBody>
      </p:sp>
      <p:sp>
        <p:nvSpPr>
          <p:cNvPr id="15" name="Elipse 14">
            <a:extLst>
              <a:ext uri="{FF2B5EF4-FFF2-40B4-BE49-F238E27FC236}">
                <a16:creationId xmlns:a16="http://schemas.microsoft.com/office/drawing/2014/main" id="{84AAD80F-1498-0FF3-D601-F647DCE94E15}"/>
              </a:ext>
            </a:extLst>
          </p:cNvPr>
          <p:cNvSpPr/>
          <p:nvPr/>
        </p:nvSpPr>
        <p:spPr>
          <a:xfrm>
            <a:off x="2025925" y="3186351"/>
            <a:ext cx="511728" cy="511729"/>
          </a:xfrm>
          <a:prstGeom prst="ellipse">
            <a:avLst/>
          </a:prstGeom>
          <a:noFill/>
          <a:ln w="381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ontent Placeholder 10">
            <a:extLst>
              <a:ext uri="{FF2B5EF4-FFF2-40B4-BE49-F238E27FC236}">
                <a16:creationId xmlns:a16="http://schemas.microsoft.com/office/drawing/2014/main" id="{259DBFB0-0699-87C8-A4E5-77FE24F8A644}"/>
              </a:ext>
            </a:extLst>
          </p:cNvPr>
          <p:cNvSpPr txBox="1">
            <a:spLocks/>
          </p:cNvSpPr>
          <p:nvPr/>
        </p:nvSpPr>
        <p:spPr>
          <a:xfrm>
            <a:off x="5731322" y="3878676"/>
            <a:ext cx="3827145" cy="67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000" dirty="0"/>
              <a:t>ADP</a:t>
            </a:r>
            <a:endParaRPr lang="en-US" sz="2000" dirty="0"/>
          </a:p>
        </p:txBody>
      </p:sp>
      <p:sp>
        <p:nvSpPr>
          <p:cNvPr id="21" name="Content Placeholder 10">
            <a:extLst>
              <a:ext uri="{FF2B5EF4-FFF2-40B4-BE49-F238E27FC236}">
                <a16:creationId xmlns:a16="http://schemas.microsoft.com/office/drawing/2014/main" id="{E4359835-EAC6-1826-091B-83DF6A48AD52}"/>
              </a:ext>
            </a:extLst>
          </p:cNvPr>
          <p:cNvSpPr txBox="1">
            <a:spLocks/>
          </p:cNvSpPr>
          <p:nvPr/>
        </p:nvSpPr>
        <p:spPr>
          <a:xfrm>
            <a:off x="8267852" y="4285407"/>
            <a:ext cx="3827145" cy="67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Na+</a:t>
            </a:r>
          </a:p>
        </p:txBody>
      </p:sp>
      <p:sp>
        <p:nvSpPr>
          <p:cNvPr id="22" name="Content Placeholder 10">
            <a:extLst>
              <a:ext uri="{FF2B5EF4-FFF2-40B4-BE49-F238E27FC236}">
                <a16:creationId xmlns:a16="http://schemas.microsoft.com/office/drawing/2014/main" id="{BF0B7627-B656-16C4-A9A2-D4C8363C42F0}"/>
              </a:ext>
            </a:extLst>
          </p:cNvPr>
          <p:cNvSpPr txBox="1">
            <a:spLocks/>
          </p:cNvSpPr>
          <p:nvPr/>
        </p:nvSpPr>
        <p:spPr>
          <a:xfrm>
            <a:off x="-102454" y="1760771"/>
            <a:ext cx="3827145" cy="67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BUFALIN BOUND: 7DDL</a:t>
            </a:r>
          </a:p>
        </p:txBody>
      </p:sp>
      <p:sp>
        <p:nvSpPr>
          <p:cNvPr id="23" name="Content Placeholder 10">
            <a:extLst>
              <a:ext uri="{FF2B5EF4-FFF2-40B4-BE49-F238E27FC236}">
                <a16:creationId xmlns:a16="http://schemas.microsoft.com/office/drawing/2014/main" id="{74FB101E-4113-434A-2B8B-01331617C99C}"/>
              </a:ext>
            </a:extLst>
          </p:cNvPr>
          <p:cNvSpPr txBox="1">
            <a:spLocks/>
          </p:cNvSpPr>
          <p:nvPr/>
        </p:nvSpPr>
        <p:spPr>
          <a:xfrm>
            <a:off x="8755604" y="1762551"/>
            <a:ext cx="3827145" cy="67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ADP BOUND: 4HQJ</a:t>
            </a:r>
          </a:p>
        </p:txBody>
      </p:sp>
    </p:spTree>
    <p:extLst>
      <p:ext uri="{BB962C8B-B14F-4D97-AF65-F5344CB8AC3E}">
        <p14:creationId xmlns:p14="http://schemas.microsoft.com/office/powerpoint/2010/main" val="228869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8C086E2-E19B-AFB9-774A-EC5A92449300}"/>
              </a:ext>
            </a:extLst>
          </p:cNvPr>
          <p:cNvSpPr/>
          <p:nvPr/>
        </p:nvSpPr>
        <p:spPr>
          <a:xfrm>
            <a:off x="0" y="2357817"/>
            <a:ext cx="12192000" cy="2142363"/>
          </a:xfrm>
          <a:prstGeom prst="rect">
            <a:avLst/>
          </a:prstGeom>
          <a:solidFill>
            <a:schemeClr val="accent1">
              <a:lumMod val="50000"/>
            </a:schemeClr>
          </a:solidFill>
          <a:ln>
            <a:no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ítulo 1">
            <a:extLst>
              <a:ext uri="{FF2B5EF4-FFF2-40B4-BE49-F238E27FC236}">
                <a16:creationId xmlns:a16="http://schemas.microsoft.com/office/drawing/2014/main" id="{BD53D7C5-2074-1A47-3F3A-3E8749035424}"/>
              </a:ext>
            </a:extLst>
          </p:cNvPr>
          <p:cNvSpPr>
            <a:spLocks noGrp="1"/>
          </p:cNvSpPr>
          <p:nvPr>
            <p:ph type="title"/>
          </p:nvPr>
        </p:nvSpPr>
        <p:spPr>
          <a:xfrm>
            <a:off x="838200" y="2766218"/>
            <a:ext cx="10515600" cy="1325563"/>
          </a:xfrm>
        </p:spPr>
        <p:txBody>
          <a:bodyPr>
            <a:normAutofit/>
          </a:bodyPr>
          <a:lstStyle/>
          <a:p>
            <a:pPr algn="ctr"/>
            <a:r>
              <a:rPr lang="es-ES" sz="6000" dirty="0">
                <a:solidFill>
                  <a:schemeClr val="bg1">
                    <a:lumMod val="95000"/>
                  </a:schemeClr>
                </a:solidFill>
              </a:rPr>
              <a:t>OBTAINING LIGANDS</a:t>
            </a:r>
            <a:endParaRPr lang="en-GB" sz="6000" dirty="0">
              <a:solidFill>
                <a:schemeClr val="bg1">
                  <a:lumMod val="95000"/>
                </a:schemeClr>
              </a:solidFill>
            </a:endParaRPr>
          </a:p>
        </p:txBody>
      </p:sp>
    </p:spTree>
    <p:extLst>
      <p:ext uri="{BB962C8B-B14F-4D97-AF65-F5344CB8AC3E}">
        <p14:creationId xmlns:p14="http://schemas.microsoft.com/office/powerpoint/2010/main" val="3471252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B37C0815-F4BE-46B8-F47B-2FDFE92DCDE1}"/>
              </a:ext>
            </a:extLst>
          </p:cNvPr>
          <p:cNvPicPr>
            <a:picLocks noGrp="1" noChangeAspect="1"/>
          </p:cNvPicPr>
          <p:nvPr>
            <p:ph idx="1"/>
          </p:nvPr>
        </p:nvPicPr>
        <p:blipFill>
          <a:blip r:embed="rId3"/>
          <a:srcRect r="5604"/>
          <a:stretch>
            <a:fillRect/>
          </a:stretch>
        </p:blipFill>
        <p:spPr>
          <a:xfrm>
            <a:off x="3261360" y="3886553"/>
            <a:ext cx="8930640" cy="2971446"/>
          </a:xfrm>
        </p:spPr>
      </p:pic>
      <p:pic>
        <p:nvPicPr>
          <p:cNvPr id="5" name="Imagen 4">
            <a:extLst>
              <a:ext uri="{FF2B5EF4-FFF2-40B4-BE49-F238E27FC236}">
                <a16:creationId xmlns:a16="http://schemas.microsoft.com/office/drawing/2014/main" id="{8274E53B-09A2-0056-4040-1C53551E8040}"/>
              </a:ext>
            </a:extLst>
          </p:cNvPr>
          <p:cNvPicPr>
            <a:picLocks noChangeAspect="1"/>
          </p:cNvPicPr>
          <p:nvPr/>
        </p:nvPicPr>
        <p:blipFill>
          <a:blip r:embed="rId4"/>
          <a:srcRect r="2078"/>
          <a:stretch>
            <a:fillRect/>
          </a:stretch>
        </p:blipFill>
        <p:spPr>
          <a:xfrm>
            <a:off x="2804160" y="0"/>
            <a:ext cx="9387840" cy="2943028"/>
          </a:xfrm>
          <a:prstGeom prst="rect">
            <a:avLst/>
          </a:prstGeom>
        </p:spPr>
      </p:pic>
      <p:sp>
        <p:nvSpPr>
          <p:cNvPr id="7" name="CuadroTexto 6">
            <a:extLst>
              <a:ext uri="{FF2B5EF4-FFF2-40B4-BE49-F238E27FC236}">
                <a16:creationId xmlns:a16="http://schemas.microsoft.com/office/drawing/2014/main" id="{3AC3C8CA-6CB6-B0CF-BF41-5A4D4459455E}"/>
              </a:ext>
            </a:extLst>
          </p:cNvPr>
          <p:cNvSpPr txBox="1"/>
          <p:nvPr/>
        </p:nvSpPr>
        <p:spPr>
          <a:xfrm>
            <a:off x="111760" y="1660464"/>
            <a:ext cx="3027680" cy="3508653"/>
          </a:xfrm>
          <a:prstGeom prst="rect">
            <a:avLst/>
          </a:prstGeom>
          <a:noFill/>
        </p:spPr>
        <p:txBody>
          <a:bodyPr wrap="square">
            <a:spAutoFit/>
          </a:bodyPr>
          <a:lstStyle/>
          <a:p>
            <a:r>
              <a:rPr lang="en-GB" sz="3200" dirty="0">
                <a:effectLst/>
                <a:latin typeface="Calibri" panose="020F0502020204030204" pitchFamily="34" charset="0"/>
                <a:ea typeface="Times New Roman" panose="02020603050405020304" pitchFamily="18" charset="0"/>
              </a:rPr>
              <a:t>EC: 7.2.2.13 </a:t>
            </a:r>
          </a:p>
          <a:p>
            <a:endParaRPr lang="en-GB" sz="1800" dirty="0">
              <a:effectLst/>
              <a:latin typeface="Calibri" panose="020F0502020204030204" pitchFamily="34" charset="0"/>
              <a:ea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rPr>
              <a:t>7 translocase </a:t>
            </a:r>
          </a:p>
          <a:p>
            <a:endParaRPr lang="en-GB" sz="1800" dirty="0">
              <a:effectLst/>
              <a:latin typeface="Calibri" panose="020F0502020204030204" pitchFamily="34" charset="0"/>
              <a:ea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rPr>
              <a:t>2 catalysing the translocation of inorganic cations and their chelates </a:t>
            </a:r>
          </a:p>
          <a:p>
            <a:r>
              <a:rPr lang="en-GB" sz="1800" dirty="0">
                <a:effectLst/>
                <a:latin typeface="Calibri" panose="020F0502020204030204" pitchFamily="34" charset="0"/>
                <a:ea typeface="Times New Roman" panose="02020603050405020304" pitchFamily="18" charset="0"/>
              </a:rPr>
              <a:t>2</a:t>
            </a:r>
            <a:r>
              <a:rPr lang="en-GB" sz="2800" b="1" dirty="0">
                <a:solidFill>
                  <a:srgbClr val="101418"/>
                </a:solidFill>
                <a:effectLst/>
                <a:latin typeface="Arial" panose="020B0604020202020204" pitchFamily="34" charset="0"/>
                <a:ea typeface="Times New Roman" panose="02020603050405020304" pitchFamily="18" charset="0"/>
              </a:rPr>
              <a:t> </a:t>
            </a:r>
            <a:r>
              <a:rPr lang="en-GB" sz="1800" dirty="0">
                <a:solidFill>
                  <a:srgbClr val="000000"/>
                </a:solidFill>
                <a:effectLst/>
                <a:latin typeface="Calibri" panose="020F0502020204030204" pitchFamily="34" charset="0"/>
                <a:ea typeface="Times New Roman" panose="02020603050405020304" pitchFamily="18" charset="0"/>
              </a:rPr>
              <a:t>Linked to the hydrolysis of a nucleoside triphosphate</a:t>
            </a:r>
          </a:p>
          <a:p>
            <a:endParaRPr lang="en-GB" sz="1800" dirty="0">
              <a:solidFill>
                <a:srgbClr val="000000"/>
              </a:solidFill>
              <a:effectLst/>
              <a:latin typeface="Calibri" panose="020F0502020204030204" pitchFamily="34" charset="0"/>
              <a:ea typeface="Times New Roman" panose="02020603050405020304" pitchFamily="18" charset="0"/>
            </a:endParaRPr>
          </a:p>
          <a:p>
            <a:r>
              <a:rPr lang="en-GB" sz="1800" dirty="0">
                <a:solidFill>
                  <a:srgbClr val="000000"/>
                </a:solidFill>
                <a:effectLst/>
                <a:latin typeface="Calibri" panose="020F0502020204030204" pitchFamily="34" charset="0"/>
                <a:ea typeface="Times New Roman" panose="02020603050405020304" pitchFamily="18" charset="0"/>
              </a:rPr>
              <a:t>13 </a:t>
            </a:r>
            <a:r>
              <a:rPr lang="en-GB" sz="18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5"/>
              </a:rPr>
              <a:t>Na</a:t>
            </a:r>
            <a:r>
              <a:rPr lang="en-GB" sz="1800" u="sng" baseline="30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5"/>
              </a:rPr>
              <a:t>+</a:t>
            </a:r>
            <a:r>
              <a:rPr lang="en-GB" sz="18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5"/>
              </a:rPr>
              <a:t>/K</a:t>
            </a:r>
            <a:r>
              <a:rPr lang="en-GB" sz="1800" u="sng" baseline="30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5"/>
              </a:rPr>
              <a:t>+</a:t>
            </a:r>
            <a:r>
              <a:rPr lang="en-GB" sz="18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5"/>
              </a:rPr>
              <a:t>-exchanging ATPase</a:t>
            </a:r>
            <a:endParaRPr lang="en-GB" dirty="0"/>
          </a:p>
        </p:txBody>
      </p:sp>
      <p:sp>
        <p:nvSpPr>
          <p:cNvPr id="10" name="Flecha: doblada 9">
            <a:extLst>
              <a:ext uri="{FF2B5EF4-FFF2-40B4-BE49-F238E27FC236}">
                <a16:creationId xmlns:a16="http://schemas.microsoft.com/office/drawing/2014/main" id="{6B58DF46-254B-DA9D-4295-717952BFB44D}"/>
              </a:ext>
            </a:extLst>
          </p:cNvPr>
          <p:cNvSpPr/>
          <p:nvPr/>
        </p:nvSpPr>
        <p:spPr>
          <a:xfrm rot="5400000" flipV="1">
            <a:off x="1414193" y="295860"/>
            <a:ext cx="938922" cy="1433871"/>
          </a:xfrm>
          <a:prstGeom prst="bentArrow">
            <a:avLst>
              <a:gd name="adj1" fmla="val 8697"/>
              <a:gd name="adj2" fmla="val 14703"/>
              <a:gd name="adj3" fmla="val 1642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Flecha: doblada 10">
            <a:extLst>
              <a:ext uri="{FF2B5EF4-FFF2-40B4-BE49-F238E27FC236}">
                <a16:creationId xmlns:a16="http://schemas.microsoft.com/office/drawing/2014/main" id="{FCAD34E3-ECEC-770D-D5FA-97269DDBE514}"/>
              </a:ext>
            </a:extLst>
          </p:cNvPr>
          <p:cNvSpPr/>
          <p:nvPr/>
        </p:nvSpPr>
        <p:spPr>
          <a:xfrm rot="10800000" flipH="1">
            <a:off x="1308683" y="5197535"/>
            <a:ext cx="1613183" cy="977683"/>
          </a:xfrm>
          <a:prstGeom prst="bentArrow">
            <a:avLst>
              <a:gd name="adj1" fmla="val 8697"/>
              <a:gd name="adj2" fmla="val 14703"/>
              <a:gd name="adj3" fmla="val 1642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47087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30099-A4F9-A997-5512-9DDBE2251A93}"/>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0919C837-A278-6EA1-594F-26F05479A2DA}"/>
              </a:ext>
            </a:extLst>
          </p:cNvPr>
          <p:cNvSpPr/>
          <p:nvPr/>
        </p:nvSpPr>
        <p:spPr>
          <a:xfrm>
            <a:off x="0" y="2357817"/>
            <a:ext cx="12192000" cy="2142363"/>
          </a:xfrm>
          <a:prstGeom prst="rect">
            <a:avLst/>
          </a:prstGeom>
          <a:solidFill>
            <a:schemeClr val="accent1">
              <a:lumMod val="50000"/>
            </a:schemeClr>
          </a:solidFill>
          <a:ln>
            <a:no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ítulo 1">
            <a:extLst>
              <a:ext uri="{FF2B5EF4-FFF2-40B4-BE49-F238E27FC236}">
                <a16:creationId xmlns:a16="http://schemas.microsoft.com/office/drawing/2014/main" id="{BCFA96B0-48C7-4ECC-DB99-C9CF3551F21D}"/>
              </a:ext>
            </a:extLst>
          </p:cNvPr>
          <p:cNvSpPr>
            <a:spLocks noGrp="1"/>
          </p:cNvSpPr>
          <p:nvPr>
            <p:ph type="title"/>
          </p:nvPr>
        </p:nvSpPr>
        <p:spPr>
          <a:xfrm>
            <a:off x="838200" y="2766218"/>
            <a:ext cx="10515600" cy="1325563"/>
          </a:xfrm>
        </p:spPr>
        <p:txBody>
          <a:bodyPr>
            <a:normAutofit/>
          </a:bodyPr>
          <a:lstStyle/>
          <a:p>
            <a:pPr algn="ctr"/>
            <a:r>
              <a:rPr lang="es-ES" sz="6000" dirty="0">
                <a:solidFill>
                  <a:schemeClr val="bg1">
                    <a:lumMod val="95000"/>
                  </a:schemeClr>
                </a:solidFill>
              </a:rPr>
              <a:t>DOCKING PREPARATION</a:t>
            </a:r>
            <a:endParaRPr lang="en-GB" sz="6000" dirty="0">
              <a:solidFill>
                <a:schemeClr val="bg1">
                  <a:lumMod val="95000"/>
                </a:schemeClr>
              </a:solidFill>
            </a:endParaRPr>
          </a:p>
        </p:txBody>
      </p:sp>
    </p:spTree>
    <p:extLst>
      <p:ext uri="{BB962C8B-B14F-4D97-AF65-F5344CB8AC3E}">
        <p14:creationId xmlns:p14="http://schemas.microsoft.com/office/powerpoint/2010/main" val="1787987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CB52E8-4795-660F-E854-9F3A2EABEA6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69C02B-B03C-10E9-C755-182A6CD8C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555A650B-3705-4BBD-54EC-AA1A72077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5EACE9-7095-84AC-DDB1-CAA3AC247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AA7F4D-70E7-6F55-7F78-CD21FC3DF1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4C094B-A784-E1D5-0E8F-C05D2092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70E0D1-4638-90BD-E8E9-407909205B08}"/>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Minor changes</a:t>
            </a:r>
          </a:p>
        </p:txBody>
      </p:sp>
      <p:sp>
        <p:nvSpPr>
          <p:cNvPr id="7" name="CuadroTexto 6">
            <a:extLst>
              <a:ext uri="{FF2B5EF4-FFF2-40B4-BE49-F238E27FC236}">
                <a16:creationId xmlns:a16="http://schemas.microsoft.com/office/drawing/2014/main" id="{56F17E00-97A2-481C-0259-170F79029A2D}"/>
              </a:ext>
            </a:extLst>
          </p:cNvPr>
          <p:cNvSpPr txBox="1"/>
          <p:nvPr/>
        </p:nvSpPr>
        <p:spPr>
          <a:xfrm>
            <a:off x="1717963" y="4498984"/>
            <a:ext cx="8756073" cy="646331"/>
          </a:xfrm>
          <a:prstGeom prst="rect">
            <a:avLst/>
          </a:prstGeom>
          <a:noFill/>
        </p:spPr>
        <p:txBody>
          <a:bodyPr wrap="square">
            <a:spAutoFit/>
          </a:bodyPr>
          <a:lstStyle/>
          <a:p>
            <a:r>
              <a:rPr lang="en-GB" dirty="0">
                <a:solidFill>
                  <a:srgbClr val="FF0000"/>
                </a:solidFill>
              </a:rPr>
              <a:t>!python -m pdb2pqr </a:t>
            </a:r>
            <a:r>
              <a:rPr lang="en-GB" dirty="0"/>
              <a:t>--</a:t>
            </a:r>
            <a:r>
              <a:rPr lang="en-GB" dirty="0" err="1"/>
              <a:t>pdb</a:t>
            </a:r>
            <a:r>
              <a:rPr lang="en-GB" dirty="0"/>
              <a:t>-output=</a:t>
            </a:r>
            <a:r>
              <a:rPr lang="en-GB" dirty="0" err="1"/>
              <a:t>protein_structures</a:t>
            </a:r>
            <a:r>
              <a:rPr lang="en-GB" dirty="0"/>
              <a:t>/protein_4hqj.pdb --pH=7.4 </a:t>
            </a:r>
            <a:r>
              <a:rPr lang="en-GB" dirty="0" err="1"/>
              <a:t>protein_structures</a:t>
            </a:r>
            <a:r>
              <a:rPr lang="en-GB" dirty="0"/>
              <a:t>/protein_4hqj.pdb </a:t>
            </a:r>
            <a:r>
              <a:rPr lang="en-GB" dirty="0" err="1"/>
              <a:t>protein_structures</a:t>
            </a:r>
            <a:r>
              <a:rPr lang="en-GB" dirty="0"/>
              <a:t>/protein_4hqj.pqr --whitespace</a:t>
            </a:r>
          </a:p>
        </p:txBody>
      </p:sp>
      <p:sp>
        <p:nvSpPr>
          <p:cNvPr id="8" name="Rectangle 1">
            <a:extLst>
              <a:ext uri="{FF2B5EF4-FFF2-40B4-BE49-F238E27FC236}">
                <a16:creationId xmlns:a16="http://schemas.microsoft.com/office/drawing/2014/main" id="{22CE2EED-9B6E-520A-2342-129C5D6E4D96}"/>
              </a:ext>
            </a:extLst>
          </p:cNvPr>
          <p:cNvSpPr>
            <a:spLocks noChangeArrowheads="1"/>
          </p:cNvSpPr>
          <p:nvPr/>
        </p:nvSpPr>
        <p:spPr bwMode="auto">
          <a:xfrm>
            <a:off x="894035" y="2960867"/>
            <a:ext cx="104039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F0000"/>
                </a:solidFill>
              </a:rPr>
              <a:t>!p</a:t>
            </a:r>
            <a:r>
              <a:rPr kumimoji="0" lang="en-US" altLang="en-US" b="0" i="0" u="none" strike="noStrike" cap="none" normalizeH="0" baseline="0" dirty="0">
                <a:ln>
                  <a:noFill/>
                </a:ln>
                <a:solidFill>
                  <a:srgbClr val="FF0000"/>
                </a:solidFill>
                <a:effectLst/>
              </a:rPr>
              <a:t>db2pqr </a:t>
            </a:r>
            <a:r>
              <a:rPr kumimoji="0" lang="en-US" altLang="en-US" b="0" i="0" u="none" strike="noStrike" cap="none" normalizeH="0" baseline="0" dirty="0">
                <a:ln>
                  <a:noFill/>
                </a:ln>
                <a:solidFill>
                  <a:srgbClr val="212121"/>
                </a:solidFill>
                <a:effectLst/>
              </a:rPr>
              <a:t>--</a:t>
            </a:r>
            <a:r>
              <a:rPr kumimoji="0" lang="en-US" altLang="en-US" b="0" i="0" u="none" strike="noStrike" cap="none" normalizeH="0" baseline="0" dirty="0" err="1">
                <a:ln>
                  <a:noFill/>
                </a:ln>
                <a:solidFill>
                  <a:srgbClr val="212121"/>
                </a:solidFill>
                <a:effectLst/>
              </a:rPr>
              <a:t>pdb</a:t>
            </a:r>
            <a:r>
              <a:rPr kumimoji="0" lang="en-US" altLang="en-US" b="0" i="0" u="none" strike="noStrike" cap="none" normalizeH="0" baseline="0" dirty="0">
                <a:ln>
                  <a:noFill/>
                </a:ln>
                <a:solidFill>
                  <a:srgbClr val="212121"/>
                </a:solidFill>
                <a:effectLst/>
              </a:rPr>
              <a:t>-output=</a:t>
            </a:r>
            <a:r>
              <a:rPr lang="en-US" altLang="en-US" dirty="0" err="1">
                <a:solidFill>
                  <a:srgbClr val="212121"/>
                </a:solidFill>
              </a:rPr>
              <a:t>p</a:t>
            </a:r>
            <a:r>
              <a:rPr kumimoji="0" lang="en-US" altLang="en-US" b="0" i="0" u="none" strike="noStrike" cap="none" normalizeH="0" baseline="0" dirty="0" err="1">
                <a:ln>
                  <a:noFill/>
                </a:ln>
                <a:solidFill>
                  <a:srgbClr val="212121"/>
                </a:solidFill>
                <a:effectLst/>
              </a:rPr>
              <a:t>rotein_structures</a:t>
            </a:r>
            <a:r>
              <a:rPr kumimoji="0" lang="en-US" altLang="en-US" b="0" i="0" u="none" strike="noStrike" cap="none" normalizeH="0" baseline="0" dirty="0">
                <a:ln>
                  <a:noFill/>
                </a:ln>
                <a:solidFill>
                  <a:srgbClr val="212121"/>
                </a:solidFill>
                <a:effectLst/>
              </a:rPr>
              <a:t>/protein_h.pdb –pH=7.4 </a:t>
            </a:r>
            <a:r>
              <a:rPr kumimoji="0" lang="en-US" altLang="en-US" b="0" i="0" u="none" strike="noStrike" cap="none" normalizeH="0" baseline="0" dirty="0" err="1">
                <a:ln>
                  <a:noFill/>
                </a:ln>
                <a:solidFill>
                  <a:srgbClr val="212121"/>
                </a:solidFill>
                <a:effectLst/>
              </a:rPr>
              <a:t>protein_structures</a:t>
            </a:r>
            <a:r>
              <a:rPr kumimoji="0" lang="en-US" altLang="en-US" b="0" i="0" u="none" strike="noStrike" cap="none" normalizeH="0" baseline="0" dirty="0">
                <a:ln>
                  <a:noFill/>
                </a:ln>
                <a:solidFill>
                  <a:srgbClr val="212121"/>
                </a:solidFill>
                <a:effectLst/>
              </a:rPr>
              <a:t>/protein_2zq2.pdb </a:t>
            </a:r>
            <a:r>
              <a:rPr kumimoji="0" lang="en-US" altLang="en-US" b="0" i="0" u="none" strike="noStrike" cap="none" normalizeH="0" baseline="0" dirty="0" err="1">
                <a:ln>
                  <a:noFill/>
                </a:ln>
                <a:solidFill>
                  <a:srgbClr val="212121"/>
                </a:solidFill>
                <a:effectLst/>
              </a:rPr>
              <a:t>protein_structures</a:t>
            </a:r>
            <a:r>
              <a:rPr kumimoji="0" lang="en-US" altLang="en-US" b="0" i="0" u="none" strike="noStrike" cap="none" normalizeH="0" baseline="0" dirty="0">
                <a:ln>
                  <a:noFill/>
                </a:ln>
                <a:solidFill>
                  <a:srgbClr val="212121"/>
                </a:solidFill>
                <a:effectLst/>
              </a:rPr>
              <a:t>/protein_2zq2.pqr --whitespace</a:t>
            </a:r>
            <a:r>
              <a:rPr kumimoji="0" lang="en-US" altLang="en-US"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518624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942DF18-E062-C45A-D010-2C6D3AC7C2A2}"/>
              </a:ext>
            </a:extLst>
          </p:cNvPr>
          <p:cNvPicPr>
            <a:picLocks noChangeAspect="1"/>
          </p:cNvPicPr>
          <p:nvPr/>
        </p:nvPicPr>
        <p:blipFill>
          <a:blip r:embed="rId3"/>
          <a:stretch>
            <a:fillRect/>
          </a:stretch>
        </p:blipFill>
        <p:spPr>
          <a:xfrm>
            <a:off x="950299" y="284060"/>
            <a:ext cx="10291402" cy="1158846"/>
          </a:xfrm>
          <a:prstGeom prst="rect">
            <a:avLst/>
          </a:prstGeom>
        </p:spPr>
      </p:pic>
      <p:sp>
        <p:nvSpPr>
          <p:cNvPr id="9" name="CuadroTexto 8">
            <a:extLst>
              <a:ext uri="{FF2B5EF4-FFF2-40B4-BE49-F238E27FC236}">
                <a16:creationId xmlns:a16="http://schemas.microsoft.com/office/drawing/2014/main" id="{161DFFE8-8A17-47A3-A60E-1FC38C2B9CDD}"/>
              </a:ext>
            </a:extLst>
          </p:cNvPr>
          <p:cNvSpPr txBox="1"/>
          <p:nvPr/>
        </p:nvSpPr>
        <p:spPr>
          <a:xfrm>
            <a:off x="5377343" y="4433455"/>
            <a:ext cx="9068710" cy="400110"/>
          </a:xfrm>
          <a:prstGeom prst="rect">
            <a:avLst/>
          </a:prstGeom>
          <a:noFill/>
        </p:spPr>
        <p:txBody>
          <a:bodyPr wrap="square">
            <a:spAutoFit/>
          </a:bodyPr>
          <a:lstStyle/>
          <a:p>
            <a:r>
              <a:rPr lang="en-GB" sz="2000" i="1" dirty="0"/>
              <a:t>python prepare_ligand4.py -l resADP.pdb -o </a:t>
            </a:r>
            <a:r>
              <a:rPr lang="en-GB" sz="2000" i="1" dirty="0" err="1"/>
              <a:t>resADP.pdbqt</a:t>
            </a:r>
            <a:endParaRPr lang="en-GB" sz="2000" dirty="0"/>
          </a:p>
        </p:txBody>
      </p:sp>
      <p:sp>
        <p:nvSpPr>
          <p:cNvPr id="11" name="CuadroTexto 10">
            <a:extLst>
              <a:ext uri="{FF2B5EF4-FFF2-40B4-BE49-F238E27FC236}">
                <a16:creationId xmlns:a16="http://schemas.microsoft.com/office/drawing/2014/main" id="{D01AA98F-2A55-21DB-2A35-BE7C2ACBA72D}"/>
              </a:ext>
            </a:extLst>
          </p:cNvPr>
          <p:cNvSpPr txBox="1"/>
          <p:nvPr/>
        </p:nvSpPr>
        <p:spPr>
          <a:xfrm>
            <a:off x="5377343" y="2624039"/>
            <a:ext cx="6744749" cy="400110"/>
          </a:xfrm>
          <a:prstGeom prst="rect">
            <a:avLst/>
          </a:prstGeom>
          <a:noFill/>
        </p:spPr>
        <p:txBody>
          <a:bodyPr wrap="square">
            <a:spAutoFit/>
          </a:bodyPr>
          <a:lstStyle/>
          <a:p>
            <a:r>
              <a:rPr lang="es-ES" sz="2000" i="1" dirty="0" err="1"/>
              <a:t>obabel</a:t>
            </a:r>
            <a:r>
              <a:rPr lang="es-ES" sz="2000" i="1" dirty="0"/>
              <a:t> </a:t>
            </a:r>
            <a:r>
              <a:rPr lang="es-ES" sz="2000" i="1" dirty="0" err="1"/>
              <a:t>resADP.sdf</a:t>
            </a:r>
            <a:r>
              <a:rPr lang="es-ES" sz="2000" i="1" dirty="0"/>
              <a:t> -O resADP.pdb --gen3d</a:t>
            </a:r>
            <a:endParaRPr lang="en-GB" sz="2000" dirty="0"/>
          </a:p>
        </p:txBody>
      </p:sp>
      <p:sp>
        <p:nvSpPr>
          <p:cNvPr id="17" name="CuadroTexto 16">
            <a:extLst>
              <a:ext uri="{FF2B5EF4-FFF2-40B4-BE49-F238E27FC236}">
                <a16:creationId xmlns:a16="http://schemas.microsoft.com/office/drawing/2014/main" id="{8D364A7F-CE44-D02F-EBE9-B1BEFEE30FED}"/>
              </a:ext>
            </a:extLst>
          </p:cNvPr>
          <p:cNvSpPr txBox="1"/>
          <p:nvPr/>
        </p:nvSpPr>
        <p:spPr>
          <a:xfrm>
            <a:off x="5377343" y="1729383"/>
            <a:ext cx="2692866" cy="646331"/>
          </a:xfrm>
          <a:prstGeom prst="rect">
            <a:avLst/>
          </a:prstGeom>
          <a:noFill/>
        </p:spPr>
        <p:txBody>
          <a:bodyPr wrap="square">
            <a:spAutoFit/>
          </a:bodyPr>
          <a:lstStyle/>
          <a:p>
            <a:r>
              <a:rPr lang="es-ES" sz="3600" dirty="0"/>
              <a:t>SDF TO PDB</a:t>
            </a:r>
            <a:endParaRPr lang="en-GB" sz="3600" dirty="0"/>
          </a:p>
        </p:txBody>
      </p:sp>
      <p:sp>
        <p:nvSpPr>
          <p:cNvPr id="18" name="CuadroTexto 17">
            <a:extLst>
              <a:ext uri="{FF2B5EF4-FFF2-40B4-BE49-F238E27FC236}">
                <a16:creationId xmlns:a16="http://schemas.microsoft.com/office/drawing/2014/main" id="{E9DCD81B-6F68-5C82-C663-8CCDB3B3D581}"/>
              </a:ext>
            </a:extLst>
          </p:cNvPr>
          <p:cNvSpPr txBox="1"/>
          <p:nvPr/>
        </p:nvSpPr>
        <p:spPr>
          <a:xfrm>
            <a:off x="5377343" y="3505664"/>
            <a:ext cx="3211587" cy="646331"/>
          </a:xfrm>
          <a:prstGeom prst="rect">
            <a:avLst/>
          </a:prstGeom>
          <a:noFill/>
        </p:spPr>
        <p:txBody>
          <a:bodyPr wrap="square">
            <a:spAutoFit/>
          </a:bodyPr>
          <a:lstStyle/>
          <a:p>
            <a:r>
              <a:rPr lang="es-ES" sz="3600" dirty="0"/>
              <a:t>PDB TO PDBQT</a:t>
            </a:r>
            <a:endParaRPr lang="en-GB" sz="3600" dirty="0"/>
          </a:p>
        </p:txBody>
      </p:sp>
      <p:sp>
        <p:nvSpPr>
          <p:cNvPr id="20" name="Bocadillo: rectángulo con esquinas redondeadas 19">
            <a:extLst>
              <a:ext uri="{FF2B5EF4-FFF2-40B4-BE49-F238E27FC236}">
                <a16:creationId xmlns:a16="http://schemas.microsoft.com/office/drawing/2014/main" id="{7E50FFE4-DB6A-3678-7681-A4513833F26A}"/>
              </a:ext>
            </a:extLst>
          </p:cNvPr>
          <p:cNvSpPr/>
          <p:nvPr/>
        </p:nvSpPr>
        <p:spPr>
          <a:xfrm>
            <a:off x="8164691" y="5158406"/>
            <a:ext cx="3489820" cy="1415534"/>
          </a:xfrm>
          <a:prstGeom prst="wedgeRoundRectCallout">
            <a:avLst>
              <a:gd name="adj1" fmla="val -20094"/>
              <a:gd name="adj2" fmla="val 49106"/>
              <a:gd name="adj3" fmla="val 16667"/>
            </a:avLst>
          </a:prstGeom>
          <a:solidFill>
            <a:schemeClr val="accent4">
              <a:alpha val="50000"/>
            </a:schemeClr>
          </a:solidFill>
          <a:ln w="19050">
            <a:solidFill>
              <a:schemeClr val="tx1"/>
            </a:solidFill>
            <a:prstDash val="lgDash"/>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CuadroTexto 18">
            <a:extLst>
              <a:ext uri="{FF2B5EF4-FFF2-40B4-BE49-F238E27FC236}">
                <a16:creationId xmlns:a16="http://schemas.microsoft.com/office/drawing/2014/main" id="{B5D8E6B3-FACB-7D75-74CE-5A1358E50659}"/>
              </a:ext>
            </a:extLst>
          </p:cNvPr>
          <p:cNvSpPr txBox="1"/>
          <p:nvPr/>
        </p:nvSpPr>
        <p:spPr>
          <a:xfrm>
            <a:off x="8248372" y="5279579"/>
            <a:ext cx="3464653" cy="1200329"/>
          </a:xfrm>
          <a:prstGeom prst="rect">
            <a:avLst/>
          </a:prstGeom>
          <a:noFill/>
        </p:spPr>
        <p:txBody>
          <a:bodyPr wrap="square" rtlCol="0">
            <a:spAutoFit/>
          </a:bodyPr>
          <a:lstStyle/>
          <a:p>
            <a:r>
              <a:rPr lang="es-ES" dirty="0"/>
              <a:t>Prepare ligands4.py </a:t>
            </a:r>
            <a:r>
              <a:rPr lang="es-ES" dirty="0" err="1"/>
              <a:t>is</a:t>
            </a:r>
            <a:r>
              <a:rPr lang="es-ES" dirty="0"/>
              <a:t> </a:t>
            </a:r>
            <a:r>
              <a:rPr lang="es-ES" dirty="0" err="1"/>
              <a:t>part</a:t>
            </a:r>
            <a:r>
              <a:rPr lang="es-ES" dirty="0"/>
              <a:t> </a:t>
            </a:r>
            <a:r>
              <a:rPr lang="es-ES" dirty="0" err="1"/>
              <a:t>of</a:t>
            </a:r>
            <a:r>
              <a:rPr lang="es-ES" dirty="0"/>
              <a:t> </a:t>
            </a:r>
            <a:r>
              <a:rPr lang="es-ES" dirty="0" err="1"/>
              <a:t>Autodock</a:t>
            </a:r>
            <a:r>
              <a:rPr lang="es-ES" dirty="0"/>
              <a:t> </a:t>
            </a:r>
            <a:r>
              <a:rPr lang="es-ES" dirty="0" err="1"/>
              <a:t>tools</a:t>
            </a:r>
            <a:r>
              <a:rPr lang="es-ES" dirty="0"/>
              <a:t>. </a:t>
            </a:r>
            <a:r>
              <a:rPr lang="es-ES" dirty="0" err="1"/>
              <a:t>Needs</a:t>
            </a:r>
            <a:r>
              <a:rPr lang="es-ES" dirty="0"/>
              <a:t> </a:t>
            </a:r>
            <a:r>
              <a:rPr lang="es-ES" dirty="0" err="1"/>
              <a:t>autodock</a:t>
            </a:r>
            <a:r>
              <a:rPr lang="es-ES" dirty="0"/>
              <a:t> </a:t>
            </a:r>
            <a:r>
              <a:rPr lang="es-ES" dirty="0" err="1"/>
              <a:t>tools</a:t>
            </a:r>
            <a:r>
              <a:rPr lang="es-ES" dirty="0"/>
              <a:t> and </a:t>
            </a:r>
            <a:r>
              <a:rPr lang="es-ES" dirty="0" err="1"/>
              <a:t>Molkit</a:t>
            </a:r>
            <a:r>
              <a:rPr lang="es-ES" dirty="0"/>
              <a:t> in </a:t>
            </a:r>
            <a:r>
              <a:rPr lang="es-ES" dirty="0" err="1"/>
              <a:t>the</a:t>
            </a:r>
            <a:r>
              <a:rPr lang="es-ES" dirty="0"/>
              <a:t> </a:t>
            </a:r>
            <a:r>
              <a:rPr lang="es-ES" dirty="0" err="1"/>
              <a:t>same</a:t>
            </a:r>
            <a:r>
              <a:rPr lang="es-ES" dirty="0"/>
              <a:t> folder </a:t>
            </a:r>
            <a:r>
              <a:rPr lang="es-ES" dirty="0" err="1"/>
              <a:t>to</a:t>
            </a:r>
            <a:r>
              <a:rPr lang="es-ES" dirty="0"/>
              <a:t> </a:t>
            </a:r>
            <a:r>
              <a:rPr lang="es-ES" dirty="0" err="1"/>
              <a:t>work</a:t>
            </a:r>
            <a:endParaRPr lang="en-GB" dirty="0"/>
          </a:p>
        </p:txBody>
      </p:sp>
      <p:pic>
        <p:nvPicPr>
          <p:cNvPr id="22" name="Imagen 21">
            <a:extLst>
              <a:ext uri="{FF2B5EF4-FFF2-40B4-BE49-F238E27FC236}">
                <a16:creationId xmlns:a16="http://schemas.microsoft.com/office/drawing/2014/main" id="{CF2D550F-474C-6E76-C4F3-9E9919111813}"/>
              </a:ext>
            </a:extLst>
          </p:cNvPr>
          <p:cNvPicPr>
            <a:picLocks noChangeAspect="1"/>
          </p:cNvPicPr>
          <p:nvPr/>
        </p:nvPicPr>
        <p:blipFill>
          <a:blip r:embed="rId4"/>
          <a:srcRect r="64097"/>
          <a:stretch>
            <a:fillRect/>
          </a:stretch>
        </p:blipFill>
        <p:spPr>
          <a:xfrm>
            <a:off x="3117670" y="2195936"/>
            <a:ext cx="2004970" cy="3455477"/>
          </a:xfrm>
          <a:prstGeom prst="rect">
            <a:avLst/>
          </a:prstGeom>
        </p:spPr>
      </p:pic>
      <p:pic>
        <p:nvPicPr>
          <p:cNvPr id="24" name="Imagen 23">
            <a:extLst>
              <a:ext uri="{FF2B5EF4-FFF2-40B4-BE49-F238E27FC236}">
                <a16:creationId xmlns:a16="http://schemas.microsoft.com/office/drawing/2014/main" id="{DE41D23F-4A80-E246-84F7-3D26343005C5}"/>
              </a:ext>
            </a:extLst>
          </p:cNvPr>
          <p:cNvPicPr>
            <a:picLocks noChangeAspect="1"/>
          </p:cNvPicPr>
          <p:nvPr/>
        </p:nvPicPr>
        <p:blipFill>
          <a:blip r:embed="rId5"/>
          <a:stretch>
            <a:fillRect/>
          </a:stretch>
        </p:blipFill>
        <p:spPr>
          <a:xfrm>
            <a:off x="1196612" y="1470420"/>
            <a:ext cx="1862544" cy="5387580"/>
          </a:xfrm>
          <a:prstGeom prst="rect">
            <a:avLst/>
          </a:prstGeom>
        </p:spPr>
      </p:pic>
    </p:spTree>
    <p:extLst>
      <p:ext uri="{BB962C8B-B14F-4D97-AF65-F5344CB8AC3E}">
        <p14:creationId xmlns:p14="http://schemas.microsoft.com/office/powerpoint/2010/main" val="385059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7" grpId="0"/>
      <p:bldP spid="18" grpId="0"/>
      <p:bldP spid="20"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E795D-5967-F3A0-73CE-C3264DE97566}"/>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46B62CE-9528-76FC-4F91-F8C913AA6ADC}"/>
              </a:ext>
            </a:extLst>
          </p:cNvPr>
          <p:cNvSpPr/>
          <p:nvPr/>
        </p:nvSpPr>
        <p:spPr>
          <a:xfrm>
            <a:off x="0" y="2357817"/>
            <a:ext cx="12192000" cy="2142363"/>
          </a:xfrm>
          <a:prstGeom prst="rect">
            <a:avLst/>
          </a:prstGeom>
          <a:solidFill>
            <a:schemeClr val="accent1">
              <a:lumMod val="50000"/>
            </a:schemeClr>
          </a:solidFill>
          <a:ln>
            <a:no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ítulo 1">
            <a:extLst>
              <a:ext uri="{FF2B5EF4-FFF2-40B4-BE49-F238E27FC236}">
                <a16:creationId xmlns:a16="http://schemas.microsoft.com/office/drawing/2014/main" id="{C06B0DB4-9CB1-1932-D3B6-6098431025A7}"/>
              </a:ext>
            </a:extLst>
          </p:cNvPr>
          <p:cNvSpPr>
            <a:spLocks noGrp="1"/>
          </p:cNvSpPr>
          <p:nvPr>
            <p:ph type="title"/>
          </p:nvPr>
        </p:nvSpPr>
        <p:spPr>
          <a:xfrm>
            <a:off x="838200" y="2766218"/>
            <a:ext cx="10515600" cy="1325563"/>
          </a:xfrm>
        </p:spPr>
        <p:txBody>
          <a:bodyPr>
            <a:normAutofit/>
          </a:bodyPr>
          <a:lstStyle/>
          <a:p>
            <a:pPr algn="ctr"/>
            <a:r>
              <a:rPr lang="es-ES" sz="6000" dirty="0">
                <a:solidFill>
                  <a:schemeClr val="bg1">
                    <a:lumMod val="95000"/>
                  </a:schemeClr>
                </a:solidFill>
              </a:rPr>
              <a:t>DOCKING</a:t>
            </a:r>
            <a:endParaRPr lang="en-GB" sz="6000" dirty="0">
              <a:solidFill>
                <a:schemeClr val="bg1">
                  <a:lumMod val="95000"/>
                </a:schemeClr>
              </a:solidFill>
            </a:endParaRPr>
          </a:p>
        </p:txBody>
      </p:sp>
    </p:spTree>
    <p:extLst>
      <p:ext uri="{BB962C8B-B14F-4D97-AF65-F5344CB8AC3E}">
        <p14:creationId xmlns:p14="http://schemas.microsoft.com/office/powerpoint/2010/main" val="30818330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809</TotalTime>
  <Words>483</Words>
  <Application>Microsoft Office PowerPoint</Application>
  <PresentationFormat>Panorámica</PresentationFormat>
  <Paragraphs>50</Paragraphs>
  <Slides>25</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Aptos</vt:lpstr>
      <vt:lpstr>Aptos Display</vt:lpstr>
      <vt:lpstr>Arial</vt:lpstr>
      <vt:lpstr>Calibri</vt:lpstr>
      <vt:lpstr>Tema de Office</vt:lpstr>
      <vt:lpstr>TYPE OF COMPETITION OF BUFALIN AS A LIGAND</vt:lpstr>
      <vt:lpstr>BUFALIN?</vt:lpstr>
      <vt:lpstr>Na/K atpase pump</vt:lpstr>
      <vt:lpstr>OBTAINING LIGANDS</vt:lpstr>
      <vt:lpstr>Presentación de PowerPoint</vt:lpstr>
      <vt:lpstr>DOCKING PREPARATION</vt:lpstr>
      <vt:lpstr>Minor changes</vt:lpstr>
      <vt:lpstr>Presentación de PowerPoint</vt:lpstr>
      <vt:lpstr>DOCKING</vt:lpstr>
      <vt:lpstr>Important variables:</vt:lpstr>
      <vt:lpstr>Presentación de PowerPoint</vt:lpstr>
      <vt:lpstr>Vina from wsl: </vt:lpstr>
      <vt:lpstr>With no vina directly in the notebook, this isn’t posible: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EXCEL:</vt:lpstr>
      <vt:lpstr>RESULTS:</vt:lpstr>
      <vt:lpstr>Presentación de PowerPoint</vt:lpstr>
      <vt:lpstr>CONCLUSIONS: </vt:lpstr>
      <vt:lpstr>Thank you for listening and have a good summer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tanix6 Barcelo</dc:creator>
  <cp:lastModifiedBy>tanix6 Barcelo</cp:lastModifiedBy>
  <cp:revision>2</cp:revision>
  <dcterms:created xsi:type="dcterms:W3CDTF">2025-07-03T08:55:17Z</dcterms:created>
  <dcterms:modified xsi:type="dcterms:W3CDTF">2025-07-04T08:31:25Z</dcterms:modified>
</cp:coreProperties>
</file>